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4" r:id="rId4"/>
    <p:sldId id="257" r:id="rId5"/>
    <p:sldId id="273" r:id="rId6"/>
    <p:sldId id="274" r:id="rId7"/>
    <p:sldId id="278" r:id="rId8"/>
    <p:sldId id="289" r:id="rId9"/>
    <p:sldId id="290" r:id="rId10"/>
    <p:sldId id="279" r:id="rId11"/>
    <p:sldId id="280" r:id="rId12"/>
    <p:sldId id="281" r:id="rId13"/>
    <p:sldId id="282" r:id="rId14"/>
    <p:sldId id="283" r:id="rId15"/>
    <p:sldId id="291" r:id="rId16"/>
    <p:sldId id="293" r:id="rId17"/>
    <p:sldId id="268" r:id="rId18"/>
    <p:sldId id="292" r:id="rId19"/>
    <p:sldId id="294" r:id="rId20"/>
    <p:sldId id="295" r:id="rId21"/>
    <p:sldId id="296" r:id="rId22"/>
    <p:sldId id="297" r:id="rId23"/>
    <p:sldId id="300" r:id="rId24"/>
    <p:sldId id="304" r:id="rId25"/>
    <p:sldId id="301" r:id="rId26"/>
    <p:sldId id="302" r:id="rId27"/>
    <p:sldId id="317" r:id="rId28"/>
    <p:sldId id="303" r:id="rId29"/>
    <p:sldId id="306" r:id="rId30"/>
    <p:sldId id="307" r:id="rId31"/>
    <p:sldId id="316" r:id="rId32"/>
    <p:sldId id="308" r:id="rId33"/>
    <p:sldId id="309" r:id="rId34"/>
    <p:sldId id="311" r:id="rId35"/>
    <p:sldId id="320" r:id="rId36"/>
    <p:sldId id="321" r:id="rId37"/>
    <p:sldId id="322" r:id="rId38"/>
    <p:sldId id="312" r:id="rId39"/>
    <p:sldId id="286" r:id="rId40"/>
    <p:sldId id="288" r:id="rId41"/>
    <p:sldId id="313" r:id="rId42"/>
    <p:sldId id="314" r:id="rId43"/>
    <p:sldId id="318" r:id="rId44"/>
    <p:sldId id="319" r:id="rId4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018C-1D65-4508-9173-35DE44B28AD4}" type="datetimeFigureOut">
              <a:rPr lang="pt-BR" smtClean="0"/>
              <a:t>27/05/2011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37CA4-020D-43BA-BA39-964332F3AD7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018C-1D65-4508-9173-35DE44B28AD4}" type="datetimeFigureOut">
              <a:rPr lang="pt-BR" smtClean="0"/>
              <a:t>27/05/2011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37CA4-020D-43BA-BA39-964332F3AD7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018C-1D65-4508-9173-35DE44B28AD4}" type="datetimeFigureOut">
              <a:rPr lang="pt-BR" smtClean="0"/>
              <a:t>27/05/2011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37CA4-020D-43BA-BA39-964332F3AD7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018C-1D65-4508-9173-35DE44B28AD4}" type="datetimeFigureOut">
              <a:rPr lang="pt-BR" smtClean="0"/>
              <a:t>27/05/2011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37CA4-020D-43BA-BA39-964332F3AD7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018C-1D65-4508-9173-35DE44B28AD4}" type="datetimeFigureOut">
              <a:rPr lang="pt-BR" smtClean="0"/>
              <a:t>27/05/2011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37CA4-020D-43BA-BA39-964332F3AD7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018C-1D65-4508-9173-35DE44B28AD4}" type="datetimeFigureOut">
              <a:rPr lang="pt-BR" smtClean="0"/>
              <a:t>27/05/2011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37CA4-020D-43BA-BA39-964332F3AD7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018C-1D65-4508-9173-35DE44B28AD4}" type="datetimeFigureOut">
              <a:rPr lang="pt-BR" smtClean="0"/>
              <a:t>27/05/2011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37CA4-020D-43BA-BA39-964332F3AD7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018C-1D65-4508-9173-35DE44B28AD4}" type="datetimeFigureOut">
              <a:rPr lang="pt-BR" smtClean="0"/>
              <a:t>27/05/2011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37CA4-020D-43BA-BA39-964332F3AD7C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018C-1D65-4508-9173-35DE44B28AD4}" type="datetimeFigureOut">
              <a:rPr lang="pt-BR" smtClean="0"/>
              <a:t>27/05/2011</a:t>
            </a:fld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937CA4-020D-43BA-BA39-964332F3AD7C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018C-1D65-4508-9173-35DE44B28AD4}" type="datetimeFigureOut">
              <a:rPr lang="pt-BR" smtClean="0"/>
              <a:t>27/05/2011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37CA4-020D-43BA-BA39-964332F3AD7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018C-1D65-4508-9173-35DE44B28AD4}" type="datetimeFigureOut">
              <a:rPr lang="pt-BR" smtClean="0"/>
              <a:t>27/05/2011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37CA4-020D-43BA-BA39-964332F3AD7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7937CA4-020D-43BA-BA39-964332F3AD7C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F89018C-1D65-4508-9173-35DE44B28AD4}" type="datetimeFigureOut">
              <a:rPr lang="pt-BR" smtClean="0"/>
              <a:t>27/05/2011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gif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7618040" cy="2222103"/>
          </a:xfrm>
        </p:spPr>
        <p:txBody>
          <a:bodyPr/>
          <a:lstStyle/>
          <a:p>
            <a:pPr algn="ctr"/>
            <a:r>
              <a:rPr lang="pt-BR" sz="5400" dirty="0" smtClean="0"/>
              <a:t>Projeto de Aterros Sanitários</a:t>
            </a:r>
            <a:endParaRPr lang="pt-BR" sz="5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47664" y="9127"/>
            <a:ext cx="6336704" cy="1446839"/>
          </a:xfrm>
        </p:spPr>
        <p:txBody>
          <a:bodyPr>
            <a:noAutofit/>
          </a:bodyPr>
          <a:lstStyle/>
          <a:p>
            <a:pPr algn="ctr"/>
            <a:r>
              <a:rPr lang="pt-B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Universidade Estadual de Maringá</a:t>
            </a:r>
          </a:p>
          <a:p>
            <a:pPr algn="ctr"/>
            <a:r>
              <a:rPr lang="pt-B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Departamento de Engenharia Civil</a:t>
            </a:r>
          </a:p>
          <a:p>
            <a:pPr algn="ctr"/>
            <a:r>
              <a:rPr lang="pt-B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Disciplina-Saneamento </a:t>
            </a:r>
            <a:endParaRPr lang="pt-BR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3" y="-2945"/>
            <a:ext cx="1620625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LOGOTIPO_0"/>
          <p:cNvPicPr>
            <a:picLocks noChangeAspect="1" noChangeArrowheads="1"/>
          </p:cNvPicPr>
          <p:nvPr/>
        </p:nvPicPr>
        <p:blipFill>
          <a:blip r:embed="rId3" cstate="print">
            <a:lum bright="-12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12360" y="-2945"/>
            <a:ext cx="1331640" cy="1458912"/>
          </a:xfrm>
          <a:prstGeom prst="rect">
            <a:avLst/>
          </a:prstGeom>
          <a:noFill/>
          <a:ln/>
        </p:spPr>
      </p:pic>
      <p:sp>
        <p:nvSpPr>
          <p:cNvPr id="6" name="CaixaDeTexto 5"/>
          <p:cNvSpPr txBox="1"/>
          <p:nvPr/>
        </p:nvSpPr>
        <p:spPr>
          <a:xfrm>
            <a:off x="2555776" y="5157192"/>
            <a:ext cx="547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Laurence Damasceno de Oliveira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9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1143000"/>
          </a:xfrm>
        </p:spPr>
        <p:txBody>
          <a:bodyPr/>
          <a:lstStyle/>
          <a:p>
            <a:r>
              <a:rPr lang="pt-BR" sz="4000" dirty="0" smtClean="0"/>
              <a:t>Tópicos a serem abordados: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919372"/>
            <a:ext cx="7056784" cy="4769459"/>
          </a:xfrm>
        </p:spPr>
        <p:txBody>
          <a:bodyPr/>
          <a:lstStyle/>
          <a:p>
            <a:pPr marL="114300" indent="0">
              <a:buNone/>
            </a:pPr>
            <a:endParaRPr lang="pt-BR" dirty="0" smtClean="0"/>
          </a:p>
          <a:p>
            <a:pPr algn="just">
              <a:buFont typeface="Wingdings" pitchFamily="2" charset="2"/>
              <a:buChar char="v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Avaliação da disposição atual do lixo;</a:t>
            </a:r>
          </a:p>
          <a:p>
            <a:pPr algn="just">
              <a:buFont typeface="Wingdings" pitchFamily="2" charset="2"/>
              <a:buChar char="v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Avaliação de áreas;</a:t>
            </a:r>
          </a:p>
          <a:p>
            <a:pPr algn="just">
              <a:buFont typeface="Wingdings" pitchFamily="2" charset="2"/>
              <a:buChar char="v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Projeto de aterros sanitários em áreas novas.</a:t>
            </a:r>
          </a:p>
          <a:p>
            <a:pPr>
              <a:buFont typeface="Wingdings" pitchFamily="2" charset="2"/>
              <a:buChar char="ü"/>
            </a:pPr>
            <a:endParaRPr lang="pt-BR" dirty="0" smtClean="0"/>
          </a:p>
          <a:p>
            <a:pPr marL="114300" indent="0">
              <a:buNone/>
            </a:pPr>
            <a:endParaRPr lang="pt-BR" dirty="0"/>
          </a:p>
        </p:txBody>
      </p:sp>
      <p:pic>
        <p:nvPicPr>
          <p:cNvPr id="1026" name="Picture 2" descr="C:\Users\Usuario\Desktop\info_reciclag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979712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uario\Desktop\Co-Incineracao-de-residu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566361"/>
            <a:ext cx="1979712" cy="136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uario\Desktop\compostage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273843"/>
            <a:ext cx="1979712" cy="129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uario\Desktop\ATERRO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933056"/>
            <a:ext cx="1979712" cy="146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uario\Desktop\Mestrado Engenharia Urbana\Assistência a Docência\Projeto de Aterros Sanitários\Lixão do Jardim Gramach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397088"/>
            <a:ext cx="1979712" cy="146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85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7969696" cy="792088"/>
          </a:xfrm>
        </p:spPr>
        <p:txBody>
          <a:bodyPr/>
          <a:lstStyle/>
          <a:p>
            <a:pPr algn="ctr"/>
            <a:r>
              <a:rPr lang="pt-BR" sz="4000" dirty="0" smtClean="0"/>
              <a:t>  Decisão do futuro da disposição de lixo no município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8710" y="1124744"/>
            <a:ext cx="7719674" cy="5132040"/>
          </a:xfrm>
        </p:spPr>
        <p:txBody>
          <a:bodyPr>
            <a:normAutofit/>
          </a:bodyPr>
          <a:lstStyle/>
          <a:p>
            <a:pPr algn="ctr"/>
            <a:r>
              <a:rPr lang="pt-BR" sz="2400" dirty="0" smtClean="0">
                <a:latin typeface="Arial" pitchFamily="34" charset="0"/>
                <a:cs typeface="Arial" pitchFamily="34" charset="0"/>
              </a:rPr>
              <a:t>Adequação ambiental;</a:t>
            </a:r>
          </a:p>
          <a:p>
            <a:pPr algn="ctr"/>
            <a:r>
              <a:rPr lang="pt-BR" sz="2400" dirty="0" smtClean="0">
                <a:latin typeface="Arial" pitchFamily="34" charset="0"/>
                <a:cs typeface="Arial" pitchFamily="34" charset="0"/>
              </a:rPr>
              <a:t>Aptidão natural do terreno;</a:t>
            </a:r>
          </a:p>
          <a:p>
            <a:pPr algn="ctr"/>
            <a:r>
              <a:rPr lang="pt-BR" sz="2400" dirty="0" smtClean="0">
                <a:latin typeface="Arial" pitchFamily="34" charset="0"/>
                <a:cs typeface="Arial" pitchFamily="34" charset="0"/>
              </a:rPr>
              <a:t>Vida útil remanescente;</a:t>
            </a:r>
          </a:p>
          <a:p>
            <a:pPr algn="ctr"/>
            <a:r>
              <a:rPr lang="pt-BR" sz="2400" dirty="0" smtClean="0">
                <a:latin typeface="Arial" pitchFamily="34" charset="0"/>
                <a:cs typeface="Arial" pitchFamily="34" charset="0"/>
              </a:rPr>
              <a:t>Distância dos centros produtores;</a:t>
            </a:r>
          </a:p>
          <a:p>
            <a:pPr algn="ctr"/>
            <a:r>
              <a:rPr lang="pt-BR" sz="2400" dirty="0" smtClean="0">
                <a:latin typeface="Arial" pitchFamily="34" charset="0"/>
                <a:cs typeface="Arial" pitchFamily="34" charset="0"/>
              </a:rPr>
              <a:t>Infraestrutura, mão de obra;</a:t>
            </a:r>
          </a:p>
          <a:p>
            <a:pPr algn="ctr"/>
            <a:r>
              <a:rPr lang="pt-BR" sz="2400" dirty="0" smtClean="0">
                <a:latin typeface="Arial" pitchFamily="34" charset="0"/>
                <a:cs typeface="Arial" pitchFamily="34" charset="0"/>
              </a:rPr>
              <a:t>Recursos financeiros;</a:t>
            </a:r>
          </a:p>
          <a:p>
            <a:pPr algn="ctr"/>
            <a:r>
              <a:rPr lang="pt-BR" sz="2400" dirty="0" smtClean="0">
                <a:latin typeface="Arial" pitchFamily="34" charset="0"/>
                <a:cs typeface="Arial" pitchFamily="34" charset="0"/>
              </a:rPr>
              <a:t>Entre outros;</a:t>
            </a: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eta para baixo 3"/>
          <p:cNvSpPr/>
          <p:nvPr/>
        </p:nvSpPr>
        <p:spPr>
          <a:xfrm>
            <a:off x="3563888" y="4259997"/>
            <a:ext cx="1440160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4716016" y="4234597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 resume em 3 macro conjuntos</a:t>
            </a:r>
            <a:endParaRPr lang="pt-BR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519772" y="5399424"/>
            <a:ext cx="3528392" cy="1458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2519772" y="5416608"/>
            <a:ext cx="3636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pt-BR" b="1" dirty="0" smtClean="0"/>
              <a:t>Qualidade natural do terreno;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pt-BR" b="1" dirty="0" smtClean="0"/>
              <a:t>Infra estrutura instalada;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pt-BR" b="1" dirty="0" smtClean="0"/>
              <a:t>Procedimentos operacionais adotados.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57710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07504" y="332656"/>
            <a:ext cx="1656184" cy="108012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2545" y="503384"/>
            <a:ext cx="18620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Avaliação  do atual local de disposição de lixo do município</a:t>
            </a:r>
            <a:endParaRPr lang="pt-BR" sz="1400" b="1" dirty="0"/>
          </a:p>
        </p:txBody>
      </p:sp>
      <p:cxnSp>
        <p:nvCxnSpPr>
          <p:cNvPr id="7" name="Conector de seta reta 6"/>
          <p:cNvCxnSpPr/>
          <p:nvPr/>
        </p:nvCxnSpPr>
        <p:spPr>
          <a:xfrm>
            <a:off x="1874587" y="858328"/>
            <a:ext cx="53717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rapezoide 7"/>
          <p:cNvSpPr/>
          <p:nvPr/>
        </p:nvSpPr>
        <p:spPr>
          <a:xfrm>
            <a:off x="2338080" y="332656"/>
            <a:ext cx="2017896" cy="1224136"/>
          </a:xfrm>
          <a:prstGeom prst="trapezoid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482932" y="467670"/>
            <a:ext cx="1728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O local poderá continuar sendo utilizado como área de disposição?</a:t>
            </a:r>
            <a:endParaRPr lang="pt-BR" sz="1400" b="1" dirty="0"/>
          </a:p>
        </p:txBody>
      </p:sp>
      <p:cxnSp>
        <p:nvCxnSpPr>
          <p:cNvPr id="10" name="Conector de seta reta 9"/>
          <p:cNvCxnSpPr/>
          <p:nvPr/>
        </p:nvCxnSpPr>
        <p:spPr>
          <a:xfrm>
            <a:off x="3341256" y="159279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rapezoide 12"/>
          <p:cNvSpPr/>
          <p:nvPr/>
        </p:nvSpPr>
        <p:spPr>
          <a:xfrm>
            <a:off x="2346163" y="2096852"/>
            <a:ext cx="2017896" cy="1224136"/>
          </a:xfrm>
          <a:prstGeom prst="trapezoi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de seta reta 13"/>
          <p:cNvCxnSpPr/>
          <p:nvPr/>
        </p:nvCxnSpPr>
        <p:spPr>
          <a:xfrm>
            <a:off x="3341256" y="332098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rapezoide 14"/>
          <p:cNvSpPr/>
          <p:nvPr/>
        </p:nvSpPr>
        <p:spPr>
          <a:xfrm>
            <a:off x="2346163" y="3853853"/>
            <a:ext cx="2017896" cy="1224136"/>
          </a:xfrm>
          <a:prstGeom prst="trapezoi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6" name="Conector de seta reta 15"/>
          <p:cNvCxnSpPr/>
          <p:nvPr/>
        </p:nvCxnSpPr>
        <p:spPr>
          <a:xfrm flipH="1">
            <a:off x="2044094" y="4416687"/>
            <a:ext cx="42442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>
            <a:off x="3329712" y="5077989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>
            <a:off x="4211124" y="2708920"/>
            <a:ext cx="5769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/>
          <p:nvPr/>
        </p:nvCxnSpPr>
        <p:spPr>
          <a:xfrm>
            <a:off x="4211124" y="872716"/>
            <a:ext cx="5769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/>
          <p:cNvCxnSpPr/>
          <p:nvPr/>
        </p:nvCxnSpPr>
        <p:spPr>
          <a:xfrm>
            <a:off x="4788024" y="872716"/>
            <a:ext cx="0" cy="9721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/>
          <p:cNvCxnSpPr/>
          <p:nvPr/>
        </p:nvCxnSpPr>
        <p:spPr>
          <a:xfrm flipV="1">
            <a:off x="4788024" y="1844824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/>
          <p:cNvCxnSpPr/>
          <p:nvPr/>
        </p:nvCxnSpPr>
        <p:spPr>
          <a:xfrm>
            <a:off x="4788024" y="1844704"/>
            <a:ext cx="5769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rapezoide 36"/>
          <p:cNvSpPr/>
          <p:nvPr/>
        </p:nvSpPr>
        <p:spPr>
          <a:xfrm>
            <a:off x="5220072" y="1242048"/>
            <a:ext cx="2017896" cy="1224136"/>
          </a:xfrm>
          <a:prstGeom prst="trapezoi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8" name="Conector de seta reta 37"/>
          <p:cNvCxnSpPr/>
          <p:nvPr/>
        </p:nvCxnSpPr>
        <p:spPr>
          <a:xfrm flipV="1">
            <a:off x="6237081" y="691744"/>
            <a:ext cx="5649" cy="5059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de seta reta 40"/>
          <p:cNvCxnSpPr/>
          <p:nvPr/>
        </p:nvCxnSpPr>
        <p:spPr>
          <a:xfrm>
            <a:off x="6242730" y="691744"/>
            <a:ext cx="92155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de seta reta 42"/>
          <p:cNvCxnSpPr>
            <a:endCxn id="44" idx="0"/>
          </p:cNvCxnSpPr>
          <p:nvPr/>
        </p:nvCxnSpPr>
        <p:spPr>
          <a:xfrm flipH="1">
            <a:off x="5508522" y="2466184"/>
            <a:ext cx="432048" cy="9721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rapezoide 43"/>
          <p:cNvSpPr/>
          <p:nvPr/>
        </p:nvSpPr>
        <p:spPr>
          <a:xfrm>
            <a:off x="4499574" y="3438292"/>
            <a:ext cx="2017896" cy="1224136"/>
          </a:xfrm>
          <a:prstGeom prst="trapezoi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6" name="Conector de seta reta 45"/>
          <p:cNvCxnSpPr>
            <a:endCxn id="47" idx="1"/>
          </p:cNvCxnSpPr>
          <p:nvPr/>
        </p:nvCxnSpPr>
        <p:spPr>
          <a:xfrm>
            <a:off x="6356488" y="4050360"/>
            <a:ext cx="729917" cy="483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rapezoide 46"/>
          <p:cNvSpPr/>
          <p:nvPr/>
        </p:nvSpPr>
        <p:spPr>
          <a:xfrm>
            <a:off x="6933388" y="3443125"/>
            <a:ext cx="2017896" cy="1224136"/>
          </a:xfrm>
          <a:prstGeom prst="trapezoi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9" name="Conector de seta reta 48"/>
          <p:cNvCxnSpPr/>
          <p:nvPr/>
        </p:nvCxnSpPr>
        <p:spPr>
          <a:xfrm flipV="1">
            <a:off x="7944872" y="2932334"/>
            <a:ext cx="5649" cy="5059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de seta reta 49"/>
          <p:cNvCxnSpPr/>
          <p:nvPr/>
        </p:nvCxnSpPr>
        <p:spPr>
          <a:xfrm>
            <a:off x="5381089" y="4667261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de seta reta 50"/>
          <p:cNvCxnSpPr/>
          <p:nvPr/>
        </p:nvCxnSpPr>
        <p:spPr>
          <a:xfrm>
            <a:off x="7942336" y="4693513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de seta reta 51"/>
          <p:cNvCxnSpPr/>
          <p:nvPr/>
        </p:nvCxnSpPr>
        <p:spPr>
          <a:xfrm>
            <a:off x="5381089" y="5197569"/>
            <a:ext cx="12887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de seta reta 56"/>
          <p:cNvCxnSpPr/>
          <p:nvPr/>
        </p:nvCxnSpPr>
        <p:spPr>
          <a:xfrm flipH="1">
            <a:off x="6669870" y="5213538"/>
            <a:ext cx="12806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tângulo 60"/>
          <p:cNvSpPr/>
          <p:nvPr/>
        </p:nvSpPr>
        <p:spPr>
          <a:xfrm>
            <a:off x="7268200" y="1607103"/>
            <a:ext cx="1842367" cy="133953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Retângulo 61"/>
          <p:cNvSpPr/>
          <p:nvPr/>
        </p:nvSpPr>
        <p:spPr>
          <a:xfrm>
            <a:off x="7164288" y="293324"/>
            <a:ext cx="1842367" cy="94329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4" name="Conector de seta reta 63"/>
          <p:cNvCxnSpPr/>
          <p:nvPr/>
        </p:nvCxnSpPr>
        <p:spPr>
          <a:xfrm>
            <a:off x="6658326" y="521353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tângulo 64"/>
          <p:cNvSpPr/>
          <p:nvPr/>
        </p:nvSpPr>
        <p:spPr>
          <a:xfrm>
            <a:off x="5724546" y="5717594"/>
            <a:ext cx="2360925" cy="94329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CaixaDeTexto 65"/>
          <p:cNvSpPr txBox="1"/>
          <p:nvPr/>
        </p:nvSpPr>
        <p:spPr>
          <a:xfrm>
            <a:off x="2505404" y="2359654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A vida útil do local se encerra em menos de 3 anos?</a:t>
            </a:r>
            <a:endParaRPr lang="pt-BR" sz="1400" b="1" dirty="0"/>
          </a:p>
        </p:txBody>
      </p:sp>
      <p:sp>
        <p:nvSpPr>
          <p:cNvPr id="67" name="CaixaDeTexto 66"/>
          <p:cNvSpPr txBox="1"/>
          <p:nvPr/>
        </p:nvSpPr>
        <p:spPr>
          <a:xfrm>
            <a:off x="4211124" y="980416"/>
            <a:ext cx="57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Não</a:t>
            </a:r>
            <a:endParaRPr lang="pt-BR" sz="1400" b="1" dirty="0"/>
          </a:p>
        </p:txBody>
      </p:sp>
      <p:sp>
        <p:nvSpPr>
          <p:cNvPr id="68" name="CaixaDeTexto 67"/>
          <p:cNvSpPr txBox="1"/>
          <p:nvPr/>
        </p:nvSpPr>
        <p:spPr>
          <a:xfrm>
            <a:off x="3355111" y="1700808"/>
            <a:ext cx="568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Sim</a:t>
            </a:r>
            <a:endParaRPr lang="pt-BR" sz="1400" b="1" dirty="0"/>
          </a:p>
        </p:txBody>
      </p:sp>
      <p:sp>
        <p:nvSpPr>
          <p:cNvPr id="69" name="CaixaDeTexto 68"/>
          <p:cNvSpPr txBox="1"/>
          <p:nvPr/>
        </p:nvSpPr>
        <p:spPr>
          <a:xfrm>
            <a:off x="4186507" y="2399330"/>
            <a:ext cx="568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Sim</a:t>
            </a:r>
            <a:endParaRPr lang="pt-BR" sz="1400" b="1" dirty="0"/>
          </a:p>
        </p:txBody>
      </p:sp>
      <p:sp>
        <p:nvSpPr>
          <p:cNvPr id="70" name="CaixaDeTexto 69"/>
          <p:cNvSpPr txBox="1"/>
          <p:nvPr/>
        </p:nvSpPr>
        <p:spPr>
          <a:xfrm>
            <a:off x="3355111" y="3419127"/>
            <a:ext cx="57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Não</a:t>
            </a:r>
            <a:endParaRPr lang="pt-BR" sz="1400" b="1" dirty="0"/>
          </a:p>
        </p:txBody>
      </p:sp>
      <p:sp>
        <p:nvSpPr>
          <p:cNvPr id="71" name="CaixaDeTexto 70"/>
          <p:cNvSpPr txBox="1"/>
          <p:nvPr/>
        </p:nvSpPr>
        <p:spPr>
          <a:xfrm>
            <a:off x="3369500" y="5182934"/>
            <a:ext cx="57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Não</a:t>
            </a:r>
            <a:endParaRPr lang="pt-BR" sz="1400" b="1" dirty="0"/>
          </a:p>
        </p:txBody>
      </p:sp>
      <p:sp>
        <p:nvSpPr>
          <p:cNvPr id="72" name="CaixaDeTexto 71"/>
          <p:cNvSpPr txBox="1"/>
          <p:nvPr/>
        </p:nvSpPr>
        <p:spPr>
          <a:xfrm>
            <a:off x="2069494" y="4050360"/>
            <a:ext cx="568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Sim</a:t>
            </a:r>
            <a:endParaRPr lang="pt-BR" sz="1400" b="1" dirty="0"/>
          </a:p>
        </p:txBody>
      </p:sp>
      <p:sp>
        <p:nvSpPr>
          <p:cNvPr id="73" name="CaixaDeTexto 72"/>
          <p:cNvSpPr txBox="1"/>
          <p:nvPr/>
        </p:nvSpPr>
        <p:spPr>
          <a:xfrm>
            <a:off x="5787671" y="2728986"/>
            <a:ext cx="568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Sim</a:t>
            </a:r>
            <a:endParaRPr lang="pt-BR" sz="1400" b="1" dirty="0"/>
          </a:p>
        </p:txBody>
      </p:sp>
      <p:sp>
        <p:nvSpPr>
          <p:cNvPr id="74" name="CaixaDeTexto 73"/>
          <p:cNvSpPr txBox="1"/>
          <p:nvPr/>
        </p:nvSpPr>
        <p:spPr>
          <a:xfrm>
            <a:off x="6242730" y="790835"/>
            <a:ext cx="57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Não</a:t>
            </a:r>
            <a:endParaRPr lang="pt-BR" sz="1400" b="1" dirty="0"/>
          </a:p>
        </p:txBody>
      </p:sp>
      <p:sp>
        <p:nvSpPr>
          <p:cNvPr id="75" name="CaixaDeTexto 74"/>
          <p:cNvSpPr txBox="1"/>
          <p:nvPr/>
        </p:nvSpPr>
        <p:spPr>
          <a:xfrm>
            <a:off x="7950521" y="3035274"/>
            <a:ext cx="568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Sim</a:t>
            </a:r>
            <a:endParaRPr lang="pt-BR" sz="1400" b="1" dirty="0"/>
          </a:p>
        </p:txBody>
      </p:sp>
      <p:sp>
        <p:nvSpPr>
          <p:cNvPr id="76" name="CaixaDeTexto 75"/>
          <p:cNvSpPr txBox="1"/>
          <p:nvPr/>
        </p:nvSpPr>
        <p:spPr>
          <a:xfrm>
            <a:off x="5398035" y="4765400"/>
            <a:ext cx="57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Não</a:t>
            </a:r>
            <a:endParaRPr lang="pt-BR" sz="1400" b="1" dirty="0"/>
          </a:p>
        </p:txBody>
      </p:sp>
      <p:sp>
        <p:nvSpPr>
          <p:cNvPr id="77" name="CaixaDeTexto 76"/>
          <p:cNvSpPr txBox="1"/>
          <p:nvPr/>
        </p:nvSpPr>
        <p:spPr>
          <a:xfrm>
            <a:off x="7953613" y="4793938"/>
            <a:ext cx="57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Não</a:t>
            </a:r>
            <a:endParaRPr lang="pt-BR" sz="1400" b="1" dirty="0"/>
          </a:p>
        </p:txBody>
      </p:sp>
      <p:sp>
        <p:nvSpPr>
          <p:cNvPr id="78" name="CaixaDeTexto 77"/>
          <p:cNvSpPr txBox="1"/>
          <p:nvPr/>
        </p:nvSpPr>
        <p:spPr>
          <a:xfrm>
            <a:off x="2654683" y="3993719"/>
            <a:ext cx="14296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O local pode ser considerado um aterro sanitário (NBR-8419/84)?</a:t>
            </a:r>
            <a:endParaRPr lang="pt-BR" sz="1400" b="1" dirty="0"/>
          </a:p>
        </p:txBody>
      </p:sp>
      <p:sp>
        <p:nvSpPr>
          <p:cNvPr id="79" name="CaixaDeTexto 78"/>
          <p:cNvSpPr txBox="1"/>
          <p:nvPr/>
        </p:nvSpPr>
        <p:spPr>
          <a:xfrm>
            <a:off x="2028762" y="5661433"/>
            <a:ext cx="2624987" cy="95410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Projeto de Adequação do local de disposição e investimentos em outras soluções economicamente viáveis</a:t>
            </a:r>
            <a:endParaRPr lang="pt-BR" sz="1400" b="1" dirty="0"/>
          </a:p>
        </p:txBody>
      </p:sp>
      <p:sp>
        <p:nvSpPr>
          <p:cNvPr id="80" name="CaixaDeTexto 79"/>
          <p:cNvSpPr txBox="1"/>
          <p:nvPr/>
        </p:nvSpPr>
        <p:spPr>
          <a:xfrm>
            <a:off x="107337" y="3825044"/>
            <a:ext cx="1921425" cy="1169551"/>
          </a:xfrm>
          <a:prstGeom prst="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Prosseguir operação e investir em outras formas de tratamento economicamente viáveis</a:t>
            </a:r>
            <a:endParaRPr lang="pt-BR" sz="1400" b="1" dirty="0"/>
          </a:p>
        </p:txBody>
      </p:sp>
      <p:sp>
        <p:nvSpPr>
          <p:cNvPr id="2" name="CaixaDeTexto 1"/>
          <p:cNvSpPr txBox="1"/>
          <p:nvPr/>
        </p:nvSpPr>
        <p:spPr>
          <a:xfrm>
            <a:off x="5398035" y="1475492"/>
            <a:ext cx="16883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Existe projeto para encerramento do local?</a:t>
            </a:r>
            <a:endParaRPr lang="pt-BR" sz="14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4788024" y="3573016"/>
            <a:ext cx="1440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Há possibilidade de obter novo local no município?</a:t>
            </a:r>
            <a:endParaRPr lang="pt-BR" sz="14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7343544" y="3681028"/>
            <a:ext cx="12203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Identificou-se área adequada?</a:t>
            </a:r>
            <a:endParaRPr lang="pt-BR" sz="1400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5787671" y="5717594"/>
            <a:ext cx="229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Negociar com outros municípios e investir em outras soluções economicamente viáveis</a:t>
            </a:r>
            <a:endParaRPr lang="pt-BR" sz="1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343544" y="1596903"/>
            <a:ext cx="16916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Projeto de Aterro Sanitário e investimento em outras soluções economicamente viáveis</a:t>
            </a:r>
            <a:endParaRPr lang="pt-BR" sz="1400" b="1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237968" y="395641"/>
            <a:ext cx="17133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Projeto de encerramento e remediação</a:t>
            </a:r>
            <a:endParaRPr lang="pt-BR" sz="1400" b="1" dirty="0"/>
          </a:p>
        </p:txBody>
      </p:sp>
      <p:sp>
        <p:nvSpPr>
          <p:cNvPr id="20" name="Elipse 19"/>
          <p:cNvSpPr/>
          <p:nvPr/>
        </p:nvSpPr>
        <p:spPr>
          <a:xfrm>
            <a:off x="6936571" y="0"/>
            <a:ext cx="2207429" cy="15567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/>
          <p:cNvSpPr/>
          <p:nvPr/>
        </p:nvSpPr>
        <p:spPr>
          <a:xfrm>
            <a:off x="1475655" y="5465566"/>
            <a:ext cx="3922379" cy="13924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/>
          <p:cNvSpPr/>
          <p:nvPr/>
        </p:nvSpPr>
        <p:spPr>
          <a:xfrm>
            <a:off x="7164288" y="1358770"/>
            <a:ext cx="1979712" cy="18303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CaixaDeTexto 57"/>
          <p:cNvSpPr txBox="1"/>
          <p:nvPr/>
        </p:nvSpPr>
        <p:spPr>
          <a:xfrm>
            <a:off x="6437037" y="3671155"/>
            <a:ext cx="568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Sim</a:t>
            </a:r>
            <a:endParaRPr lang="pt-BR" sz="1400" b="1" dirty="0"/>
          </a:p>
        </p:txBody>
      </p:sp>
    </p:spTree>
    <p:extLst>
      <p:ext uri="{BB962C8B-B14F-4D97-AF65-F5344CB8AC3E}">
        <p14:creationId xmlns:p14="http://schemas.microsoft.com/office/powerpoint/2010/main" val="50178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88640"/>
            <a:ext cx="6660232" cy="851122"/>
          </a:xfrm>
        </p:spPr>
        <p:txBody>
          <a:bodyPr/>
          <a:lstStyle/>
          <a:p>
            <a:pPr algn="ctr"/>
            <a:r>
              <a:rPr lang="pt-BR" sz="4000" dirty="0" smtClean="0"/>
              <a:t>Avaliação de Áreas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9142" y="1412776"/>
            <a:ext cx="6491090" cy="498802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                 Área adequada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eta para baixo 3"/>
          <p:cNvSpPr/>
          <p:nvPr/>
        </p:nvSpPr>
        <p:spPr>
          <a:xfrm>
            <a:off x="2766996" y="1935509"/>
            <a:ext cx="57606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1331640" y="2651860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Menores riscos ao meio ambiente;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Saúde pública  </a:t>
            </a: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eta para baixo 7"/>
          <p:cNvSpPr/>
          <p:nvPr/>
        </p:nvSpPr>
        <p:spPr>
          <a:xfrm>
            <a:off x="2658984" y="3542134"/>
            <a:ext cx="792088" cy="1030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331640" y="4700867"/>
            <a:ext cx="4752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Transtornos com a população;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Menores custos para operação e encerramento do local.</a:t>
            </a: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uario\Desktop\image_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0"/>
            <a:ext cx="2483768" cy="222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uario\Desktop\Audiencia Publica 01.JPGPublica 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223542"/>
            <a:ext cx="2453076" cy="234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uario\Desktop\lixao_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72322"/>
            <a:ext cx="2483768" cy="231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67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uario\Desktop\Mestrado Engenharia Urbana\Coleta e transporte do lix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56992"/>
            <a:ext cx="590465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uario\Desktop\Mestrado Engenharia Urbana\Distribuição do lixo municipal por clas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5904656" cy="406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341"/>
            <a:ext cx="7620000" cy="979387"/>
          </a:xfrm>
        </p:spPr>
        <p:txBody>
          <a:bodyPr/>
          <a:lstStyle/>
          <a:p>
            <a:pPr algn="ctr"/>
            <a:r>
              <a:rPr lang="pt-BR" sz="4000" dirty="0" smtClean="0"/>
              <a:t>Levantamento de dados gerais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84784"/>
            <a:ext cx="6480720" cy="4916016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Dados populacionais;</a:t>
            </a: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Características do Lixo;</a:t>
            </a: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Dados da coleta e transporte atual do município;</a:t>
            </a: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Resultado da etapa de levantamento de dados gerais.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0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Usuario\Desktop\Mestrado Engenharia Urbana\Mapa geomorfológi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80928"/>
            <a:ext cx="583264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uario\Desktop\Mestrado Engenharia Urbana\Mapa pedológic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76872"/>
            <a:ext cx="5832648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uario\Desktop\Mestrado Engenharia Urbana\Mapa geológic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94637"/>
            <a:ext cx="5594366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/>
              <a:t>5.2 Pré-seleção de áreas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340768"/>
            <a:ext cx="6408712" cy="5060032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Dados geológico-geotécnicos;</a:t>
            </a: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Dados pedológicos;</a:t>
            </a: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Dados geomorfológicos;</a:t>
            </a:r>
          </a:p>
          <a:p>
            <a:pPr marL="114300" indent="0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uario\Desktop\pedologia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0"/>
            <a:ext cx="2339752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uario\Desktop\aguas-subterraneas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7" y="2276872"/>
            <a:ext cx="2304649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uario\Desktop\02 - Climatologi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509121"/>
            <a:ext cx="2339752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83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Usuario\Desktop\Mestrado Engenharia Urbana\Mapa hidrogeológi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8" y="1981211"/>
            <a:ext cx="6624738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uario\Desktop\Mestrado Engenharia Urbana\mapa de isoiet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566172"/>
            <a:ext cx="6660485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055576"/>
            <a:ext cx="6624736" cy="3813584"/>
          </a:xfrm>
        </p:spPr>
        <p:txBody>
          <a:bodyPr>
            <a:normAutofit/>
          </a:bodyPr>
          <a:lstStyle/>
          <a:p>
            <a:pPr lvl="0">
              <a:buClr>
                <a:srgbClr val="A9A57C"/>
              </a:buClr>
            </a:pPr>
            <a:r>
              <a:rPr lang="pt-BR" sz="2800" dirty="0">
                <a:solidFill>
                  <a:srgbClr val="2F2B20"/>
                </a:solidFill>
                <a:latin typeface="Arial" pitchFamily="34" charset="0"/>
                <a:cs typeface="Arial" pitchFamily="34" charset="0"/>
              </a:rPr>
              <a:t>Dados sobre as águas subterrâneas e superficiais</a:t>
            </a:r>
            <a:r>
              <a:rPr lang="pt-BR" sz="2800" dirty="0" smtClean="0">
                <a:solidFill>
                  <a:srgbClr val="2F2B2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0">
              <a:buClr>
                <a:srgbClr val="A9A57C"/>
              </a:buClr>
            </a:pPr>
            <a:r>
              <a:rPr lang="pt-BR" sz="2800" dirty="0">
                <a:solidFill>
                  <a:srgbClr val="2F2B20"/>
                </a:solidFill>
                <a:latin typeface="Arial" pitchFamily="34" charset="0"/>
                <a:cs typeface="Arial" pitchFamily="34" charset="0"/>
              </a:rPr>
              <a:t>Dados climatológicos</a:t>
            </a:r>
            <a:r>
              <a:rPr lang="pt-BR" sz="2800" dirty="0" smtClean="0">
                <a:solidFill>
                  <a:srgbClr val="2F2B2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0">
              <a:buClr>
                <a:srgbClr val="A9A57C"/>
              </a:buClr>
            </a:pPr>
            <a:r>
              <a:rPr lang="pt-BR" sz="2800" dirty="0">
                <a:solidFill>
                  <a:srgbClr val="2F2B20"/>
                </a:solidFill>
                <a:latin typeface="Arial" pitchFamily="34" charset="0"/>
                <a:cs typeface="Arial" pitchFamily="34" charset="0"/>
              </a:rPr>
              <a:t>Dados </a:t>
            </a:r>
            <a:r>
              <a:rPr lang="pt-BR" sz="2800" dirty="0" smtClean="0">
                <a:solidFill>
                  <a:srgbClr val="2F2B20"/>
                </a:solidFill>
                <a:latin typeface="Arial" pitchFamily="34" charset="0"/>
                <a:cs typeface="Arial" pitchFamily="34" charset="0"/>
              </a:rPr>
              <a:t>sobre a legislação;</a:t>
            </a:r>
            <a:endParaRPr lang="pt-BR" sz="2800" dirty="0">
              <a:solidFill>
                <a:srgbClr val="2F2B20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>
                <a:srgbClr val="A9A57C"/>
              </a:buClr>
            </a:pPr>
            <a:endParaRPr lang="pt-BR" sz="2800" dirty="0" smtClean="0">
              <a:solidFill>
                <a:srgbClr val="2F2B20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>
                <a:srgbClr val="A9A57C"/>
              </a:buClr>
            </a:pPr>
            <a:endParaRPr lang="pt-BR" sz="2800" dirty="0">
              <a:solidFill>
                <a:srgbClr val="2F2B20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>
                <a:srgbClr val="A9A57C"/>
              </a:buClr>
            </a:pPr>
            <a:endParaRPr lang="pt-BR" sz="2800" dirty="0" smtClean="0">
              <a:solidFill>
                <a:srgbClr val="2F2B20"/>
              </a:solidFill>
              <a:latin typeface="Arial" pitchFamily="34" charset="0"/>
              <a:cs typeface="Arial" pitchFamily="34" charset="0"/>
            </a:endParaRPr>
          </a:p>
          <a:p>
            <a:endParaRPr lang="pt-BR" sz="2800" dirty="0"/>
          </a:p>
        </p:txBody>
      </p:sp>
      <p:pic>
        <p:nvPicPr>
          <p:cNvPr id="4" name="Picture 3" descr="C:\Users\Usuario\Desktop\aguas-subterraneas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1" y="0"/>
            <a:ext cx="2411760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uario\Desktop\02 - Climatologi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2" y="2260009"/>
            <a:ext cx="2411759" cy="224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uario\Desktop\0,,16159726-FMM,0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1" y="4509120"/>
            <a:ext cx="2411759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70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uario\Desktop\Mestrado Engenharia Urbana\Mapa de uso e ocupação do so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89946"/>
            <a:ext cx="653697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196752"/>
            <a:ext cx="6851104" cy="5204048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Dados socioeconômicos;</a:t>
            </a: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Resultados da etapa de pré-seleção.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211659"/>
              </p:ext>
            </p:extLst>
          </p:nvPr>
        </p:nvGraphicFramePr>
        <p:xfrm>
          <a:off x="457201" y="2190444"/>
          <a:ext cx="7067127" cy="4252030"/>
        </p:xfrm>
        <a:graphic>
          <a:graphicData uri="http://schemas.openxmlformats.org/drawingml/2006/table">
            <a:tbl>
              <a:tblPr/>
              <a:tblGrid>
                <a:gridCol w="2005383"/>
                <a:gridCol w="1460009"/>
                <a:gridCol w="1658843"/>
                <a:gridCol w="1942892"/>
              </a:tblGrid>
              <a:tr h="2266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Dados Necessários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ÁREAS DISPONÍVEIS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900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ÁREA 1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ÁREA 2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ÁREA N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9138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Vida Útil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0757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Distância do centro atendido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590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Zoneamento ambiental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6405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Zoneamento urbano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5073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Densidade populacional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2915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Uso e ocupação das terras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6440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Valor da terra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65291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Aceitação da população e de entidades ambientais não-governamentais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9930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Declividade do terreno (%)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4786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Distância aos cursos d'água (córregos, nascentes, etc)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569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827584" y="188640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latin typeface="Arial" pitchFamily="34" charset="0"/>
                <a:cs typeface="Arial" pitchFamily="34" charset="0"/>
              </a:rPr>
              <a:t>Quadro 1- Critérios para priorização das áreas para instalação de aterro sanitário (fase de pré-seleção de áreas)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536676"/>
              </p:ext>
            </p:extLst>
          </p:nvPr>
        </p:nvGraphicFramePr>
        <p:xfrm>
          <a:off x="179512" y="980726"/>
          <a:ext cx="8136904" cy="5580040"/>
        </p:xfrm>
        <a:graphic>
          <a:graphicData uri="http://schemas.openxmlformats.org/drawingml/2006/table">
            <a:tbl>
              <a:tblPr/>
              <a:tblGrid>
                <a:gridCol w="2308945"/>
                <a:gridCol w="1681016"/>
                <a:gridCol w="1909949"/>
                <a:gridCol w="2236994"/>
              </a:tblGrid>
              <a:tr h="2930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Dados Necessários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CLASSIFICAÇÃO DAS ÁREAS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3493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Adequada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Possível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Não-recomendada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7679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Vida Útil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Maior que 10 anos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Menor que 10 anos (a critério do orgão ambiental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9773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Distância do centro atendido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5-20 km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5 km &lt; distância &gt; 20 km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3493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Zoneamento ambiental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Áreas sem restrições no zoneamento ambiental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Unidades de conservação ambiental e correlatas</a:t>
                      </a:r>
                      <a:endParaRPr lang="pt-BR" sz="12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594" marR="4594" marT="45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60008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Zoneamento urbano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Vetor de crescimento minímo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Vetor de crescimento intermediário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Vetor de crescimento principal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5355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Densidade populacional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Baixa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Média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Alta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256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Uso e ocupação das terras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Áreas devolutas ou pouco utilizadas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Ocupação intensa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4191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Valor da terra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Baixo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Médio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Alto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84430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Aceitação da população e de entidades ambientais não-governamentais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Boa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Razoável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Oposição severa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56251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Declividade do terreno (%)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3 ≤ declividade ≤ 20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20 ≤ declividade ≤ 30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Declividade &lt; 3 ou declividade &gt;30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57915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Distância aos cursos d'água (córregos, nascentes, etc)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Maior que 200 m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Menor que 200 m, com aprovação do </a:t>
                      </a:r>
                      <a:r>
                        <a:rPr lang="pt-B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órgão </a:t>
                      </a:r>
                      <a:r>
                        <a:rPr lang="pt-B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ambiental responsável</a:t>
                      </a:r>
                    </a:p>
                  </a:txBody>
                  <a:tcPr marL="4594" marR="4594" marT="4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785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20000" cy="778098"/>
          </a:xfrm>
        </p:spPr>
        <p:txBody>
          <a:bodyPr/>
          <a:lstStyle/>
          <a:p>
            <a:pPr algn="ctr"/>
            <a:r>
              <a:rPr lang="pt-BR" sz="4000" dirty="0" smtClean="0"/>
              <a:t>Exemplos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52736"/>
            <a:ext cx="7787208" cy="5348064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Área 1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Lençol </a:t>
            </a:r>
            <a:r>
              <a:rPr lang="pt-BR" sz="2800" dirty="0">
                <a:solidFill>
                  <a:srgbClr val="231F20"/>
                </a:solidFill>
                <a:latin typeface="LucidaSansUnicode"/>
              </a:rPr>
              <a:t>freático a 3 m de profundidade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Clinografia </a:t>
            </a:r>
            <a:r>
              <a:rPr lang="pt-BR" sz="2800" dirty="0">
                <a:solidFill>
                  <a:srgbClr val="231F20"/>
                </a:solidFill>
                <a:latin typeface="LucidaSansUnicode"/>
              </a:rPr>
              <a:t>(declividade): 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25%;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Presença </a:t>
            </a:r>
            <a:r>
              <a:rPr lang="pt-BR" sz="2800" dirty="0">
                <a:solidFill>
                  <a:srgbClr val="231F20"/>
                </a:solidFill>
                <a:latin typeface="LucidaSansUnicode"/>
              </a:rPr>
              <a:t>de curso 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d’água, </a:t>
            </a:r>
            <a:r>
              <a:rPr lang="pt-BR" sz="2800" dirty="0">
                <a:solidFill>
                  <a:srgbClr val="231F20"/>
                </a:solidFill>
                <a:latin typeface="LucidaSansUnicode"/>
              </a:rPr>
              <a:t>distância de 150 m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>
                <a:solidFill>
                  <a:srgbClr val="231F20"/>
                </a:solidFill>
                <a:latin typeface="LucidaSansUnicode"/>
              </a:rPr>
              <a:t>30 ha de área 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disponível;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Distância </a:t>
            </a:r>
            <a:r>
              <a:rPr lang="pt-BR" sz="2800" dirty="0">
                <a:solidFill>
                  <a:srgbClr val="231F20"/>
                </a:solidFill>
                <a:latin typeface="LucidaSansUnicode"/>
              </a:rPr>
              <a:t>de 1.500 m do núcleo populacional 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mais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próximo;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Distância de 25 km do centro atendido;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Área </a:t>
            </a:r>
            <a:r>
              <a:rPr lang="pt-BR" sz="2800" dirty="0">
                <a:solidFill>
                  <a:srgbClr val="231F20"/>
                </a:solidFill>
                <a:latin typeface="LucidaSansUnicode"/>
              </a:rPr>
              <a:t>pertencente a três 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proprietários.</a:t>
            </a:r>
            <a:endParaRPr lang="pt-BR" sz="2800" dirty="0">
              <a:solidFill>
                <a:srgbClr val="231F20"/>
              </a:solidFill>
              <a:latin typeface="LucidaSansUnicode"/>
            </a:endParaRPr>
          </a:p>
        </p:txBody>
      </p:sp>
    </p:spTree>
    <p:extLst>
      <p:ext uri="{BB962C8B-B14F-4D97-AF65-F5344CB8AC3E}">
        <p14:creationId xmlns:p14="http://schemas.microsoft.com/office/powerpoint/2010/main" val="385248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32656"/>
            <a:ext cx="7620000" cy="6068144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Área 2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Lençol </a:t>
            </a:r>
            <a:r>
              <a:rPr lang="pt-BR" sz="2800" dirty="0">
                <a:solidFill>
                  <a:srgbClr val="231F20"/>
                </a:solidFill>
                <a:latin typeface="LucidaSansUnicode"/>
              </a:rPr>
              <a:t>freático a 5 m de profundidade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Clinografia </a:t>
            </a:r>
            <a:r>
              <a:rPr lang="pt-BR" sz="2800" dirty="0">
                <a:solidFill>
                  <a:srgbClr val="231F20"/>
                </a:solidFill>
                <a:latin typeface="LucidaSansUnicode"/>
              </a:rPr>
              <a:t>(declividade): 5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%;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Presença </a:t>
            </a:r>
            <a:r>
              <a:rPr lang="pt-BR" sz="2800" dirty="0">
                <a:solidFill>
                  <a:srgbClr val="231F20"/>
                </a:solidFill>
                <a:latin typeface="LucidaSansUnicode"/>
              </a:rPr>
              <a:t>de curso 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d’água, </a:t>
            </a:r>
            <a:r>
              <a:rPr lang="pt-BR" sz="2800" dirty="0">
                <a:solidFill>
                  <a:srgbClr val="231F20"/>
                </a:solidFill>
                <a:latin typeface="LucidaSansUnicode"/>
              </a:rPr>
              <a:t>distância de 250 m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>
                <a:solidFill>
                  <a:srgbClr val="231F20"/>
                </a:solidFill>
                <a:latin typeface="LucidaSansUnicode"/>
              </a:rPr>
              <a:t>25 ha de área 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disponível;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Distância </a:t>
            </a:r>
            <a:r>
              <a:rPr lang="pt-BR" sz="2800" dirty="0">
                <a:solidFill>
                  <a:srgbClr val="231F20"/>
                </a:solidFill>
                <a:latin typeface="LucidaSansUnicode"/>
              </a:rPr>
              <a:t>de 1120 m do núcleo populacional mais próximo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Distância de 10 km do centro atendido;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Área </a:t>
            </a:r>
            <a:r>
              <a:rPr lang="pt-BR" sz="2800" dirty="0">
                <a:solidFill>
                  <a:srgbClr val="231F20"/>
                </a:solidFill>
                <a:latin typeface="LucidaSansUnicode"/>
              </a:rPr>
              <a:t>que pertence ao </a:t>
            </a:r>
            <a:r>
              <a:rPr lang="pt-BR" sz="2800" dirty="0" smtClean="0">
                <a:solidFill>
                  <a:srgbClr val="231F20"/>
                </a:solidFill>
                <a:latin typeface="LucidaSansUnicode"/>
              </a:rPr>
              <a:t>município.</a:t>
            </a:r>
          </a:p>
          <a:p>
            <a:pPr>
              <a:buFont typeface="Wingdings" pitchFamily="2" charset="2"/>
              <a:buChar char="ü"/>
            </a:pPr>
            <a:endParaRPr lang="pt-BR" sz="2800" dirty="0" smtClean="0">
              <a:solidFill>
                <a:srgbClr val="231F20"/>
              </a:solidFill>
              <a:latin typeface="LucidaSansUnicode"/>
            </a:endParaRPr>
          </a:p>
          <a:p>
            <a:pPr>
              <a:buFont typeface="Wingdings" pitchFamily="2" charset="2"/>
              <a:buChar char="ü"/>
            </a:pPr>
            <a:endParaRPr lang="pt-BR" sz="2800" dirty="0" smtClean="0">
              <a:solidFill>
                <a:srgbClr val="231F20"/>
              </a:solidFill>
              <a:latin typeface="LucidaSansUnicode"/>
            </a:endParaRPr>
          </a:p>
          <a:p>
            <a:pPr>
              <a:buFont typeface="Wingdings" pitchFamily="2" charset="2"/>
              <a:buChar char="ü"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18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48680"/>
            <a:ext cx="7620000" cy="5852120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Área 3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Lençol </a:t>
            </a:r>
            <a:r>
              <a:rPr lang="pt-BR" sz="28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freático a 1,5 m de profundidade</a:t>
            </a: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Clinografia </a:t>
            </a:r>
            <a:r>
              <a:rPr lang="pt-BR" sz="28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(declividade): 12</a:t>
            </a: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%;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Presença </a:t>
            </a:r>
            <a:r>
              <a:rPr lang="pt-BR" sz="28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de curso </a:t>
            </a: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d’água, </a:t>
            </a:r>
            <a:r>
              <a:rPr lang="pt-BR" sz="28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distância de </a:t>
            </a: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100 </a:t>
            </a:r>
            <a:r>
              <a:rPr lang="pt-BR" sz="28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45 ha de área </a:t>
            </a: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disponível;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Distância </a:t>
            </a:r>
            <a:r>
              <a:rPr lang="pt-BR" sz="28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de 600 m do núcleo populacional mais </a:t>
            </a: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próximo;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Distância de 30 km do centro atendido;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Pertence a um proprietário.</a:t>
            </a:r>
          </a:p>
          <a:p>
            <a:pPr>
              <a:buFont typeface="Wingdings" pitchFamily="2" charset="2"/>
              <a:buChar char="ü"/>
            </a:pPr>
            <a:endParaRPr lang="pt-BR" sz="2800" dirty="0" smtClean="0">
              <a:solidFill>
                <a:srgbClr val="231F20"/>
              </a:solidFill>
              <a:latin typeface="LucidaSansUnicode"/>
            </a:endParaRPr>
          </a:p>
          <a:p>
            <a:pPr>
              <a:buFont typeface="Wingdings" pitchFamily="2" charset="2"/>
              <a:buChar char="ü"/>
            </a:pPr>
            <a:endParaRPr lang="pt-BR" sz="2800" dirty="0" smtClean="0">
              <a:solidFill>
                <a:srgbClr val="231F20"/>
              </a:solidFill>
              <a:latin typeface="LucidaSansUnicode"/>
            </a:endParaRPr>
          </a:p>
          <a:p>
            <a:pPr>
              <a:buFont typeface="Wingdings" pitchFamily="2" charset="2"/>
              <a:buChar char="ü"/>
            </a:pPr>
            <a:endParaRPr lang="pt-BR" sz="2800" dirty="0" smtClean="0">
              <a:solidFill>
                <a:srgbClr val="231F20"/>
              </a:solidFill>
              <a:latin typeface="LucidaSansUnicode"/>
            </a:endParaRPr>
          </a:p>
          <a:p>
            <a:pPr>
              <a:buFont typeface="Wingdings" pitchFamily="2" charset="2"/>
              <a:buChar char="ü"/>
            </a:pPr>
            <a:endParaRPr lang="pt-BR" sz="2800" dirty="0" smtClean="0"/>
          </a:p>
        </p:txBody>
      </p:sp>
    </p:spTree>
    <p:extLst>
      <p:ext uri="{BB962C8B-B14F-4D97-AF65-F5344CB8AC3E}">
        <p14:creationId xmlns:p14="http://schemas.microsoft.com/office/powerpoint/2010/main" val="420213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:\Users\Usuario\Desktop\Mestrado Engenharia Urbana\Perfil geológico-geotécni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93" y="2492896"/>
            <a:ext cx="6278716" cy="433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uario\Desktop\Mestrado Engenharia Urbana\mapa cadastral das estradas e áreas pré-selecionad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92" y="1988840"/>
            <a:ext cx="6264695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" y="265212"/>
            <a:ext cx="6731722" cy="1143000"/>
          </a:xfrm>
        </p:spPr>
        <p:txBody>
          <a:bodyPr/>
          <a:lstStyle/>
          <a:p>
            <a:pPr algn="ctr"/>
            <a:r>
              <a:rPr lang="pt-BR" sz="4000" dirty="0" smtClean="0">
                <a:latin typeface="Arial" pitchFamily="34" charset="0"/>
                <a:cs typeface="Arial" pitchFamily="34" charset="0"/>
              </a:rPr>
              <a:t>5.3 Viabilização das áreas pré-selecionadas</a:t>
            </a:r>
            <a:endParaRPr lang="pt-B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2176" y="1484784"/>
            <a:ext cx="7620000" cy="4483968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Dados de infraestrutura;</a:t>
            </a: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Dados geológico-geotécnicos;</a:t>
            </a:r>
          </a:p>
        </p:txBody>
      </p:sp>
      <p:pic>
        <p:nvPicPr>
          <p:cNvPr id="5122" name="Picture 2" descr="C:\Users\Usuario\Desktop\1271854449infraestrutur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9154"/>
            <a:ext cx="2730713" cy="224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uario\Desktop\MapaGeologico_JP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2260527"/>
            <a:ext cx="2730713" cy="232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Usuario\Desktop\residuo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9" y="4595847"/>
            <a:ext cx="2730712" cy="22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23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suario\Desktop\Conceito-de-Ecossistema-no-Brasil-Porto-Seguro-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501008"/>
            <a:ext cx="3131840" cy="335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suario\Desktop\i659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0"/>
            <a:ext cx="3131840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uario\Desktop\Mestrado Engenharia Urbana\Mapa hidrogeológico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84" y="764704"/>
            <a:ext cx="6815287" cy="603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332656"/>
            <a:ext cx="5842992" cy="5060032"/>
          </a:xfrm>
        </p:spPr>
        <p:txBody>
          <a:bodyPr>
            <a:normAutofit/>
          </a:bodyPr>
          <a:lstStyle/>
          <a:p>
            <a:pPr lvl="0">
              <a:buClr>
                <a:srgbClr val="A9A57C"/>
              </a:buClr>
            </a:pPr>
            <a:r>
              <a:rPr lang="pt-BR" sz="2800" dirty="0">
                <a:solidFill>
                  <a:srgbClr val="2F2B20"/>
                </a:solidFill>
                <a:latin typeface="Arial" pitchFamily="34" charset="0"/>
                <a:cs typeface="Arial" pitchFamily="34" charset="0"/>
              </a:rPr>
              <a:t>Dados </a:t>
            </a:r>
            <a:r>
              <a:rPr lang="pt-BR" sz="2800" dirty="0" smtClean="0">
                <a:solidFill>
                  <a:srgbClr val="2F2B20"/>
                </a:solidFill>
                <a:latin typeface="Arial" pitchFamily="34" charset="0"/>
                <a:cs typeface="Arial" pitchFamily="34" charset="0"/>
              </a:rPr>
              <a:t>hidro geológicos;</a:t>
            </a:r>
          </a:p>
          <a:p>
            <a:pPr lvl="0">
              <a:buClr>
                <a:srgbClr val="A9A57C"/>
              </a:buClr>
            </a:pPr>
            <a:r>
              <a:rPr lang="pt-BR" sz="2800" dirty="0">
                <a:solidFill>
                  <a:srgbClr val="2F2B20"/>
                </a:solidFill>
                <a:latin typeface="Arial" pitchFamily="34" charset="0"/>
                <a:cs typeface="Arial" pitchFamily="34" charset="0"/>
              </a:rPr>
              <a:t>Meio biótico</a:t>
            </a:r>
            <a:r>
              <a:rPr lang="pt-BR" sz="2800" dirty="0" smtClean="0">
                <a:solidFill>
                  <a:srgbClr val="2F2B2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0">
              <a:buClr>
                <a:srgbClr val="A9A57C"/>
              </a:buClr>
            </a:pPr>
            <a:r>
              <a:rPr lang="pt-BR" sz="2800" dirty="0">
                <a:solidFill>
                  <a:srgbClr val="2F2B20"/>
                </a:solidFill>
                <a:latin typeface="Arial" pitchFamily="34" charset="0"/>
                <a:cs typeface="Arial" pitchFamily="34" charset="0"/>
              </a:rPr>
              <a:t>Meio </a:t>
            </a:r>
            <a:r>
              <a:rPr lang="pt-BR" sz="2800" dirty="0" smtClean="0">
                <a:solidFill>
                  <a:srgbClr val="2F2B20"/>
                </a:solidFill>
                <a:latin typeface="Arial" pitchFamily="34" charset="0"/>
                <a:cs typeface="Arial" pitchFamily="34" charset="0"/>
              </a:rPr>
              <a:t>socioeconômico;</a:t>
            </a:r>
          </a:p>
          <a:p>
            <a:pPr marL="114300" lvl="0" indent="0">
              <a:buClr>
                <a:srgbClr val="A9A57C"/>
              </a:buClr>
              <a:buNone/>
            </a:pPr>
            <a:endParaRPr lang="pt-BR" sz="2800" dirty="0">
              <a:solidFill>
                <a:srgbClr val="2F2B20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>
                <a:srgbClr val="A9A57C"/>
              </a:buClr>
            </a:pPr>
            <a:endParaRPr lang="pt-BR" sz="2800" dirty="0">
              <a:solidFill>
                <a:srgbClr val="2F2B20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>
                <a:srgbClr val="A9A57C"/>
              </a:buClr>
            </a:pPr>
            <a:endParaRPr lang="pt-BR" sz="2800" dirty="0">
              <a:solidFill>
                <a:srgbClr val="2F2B20"/>
              </a:solidFill>
              <a:latin typeface="Arial" pitchFamily="34" charset="0"/>
              <a:cs typeface="Arial" pitchFamily="34" charset="0"/>
            </a:endParaRPr>
          </a:p>
          <a:p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75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066130"/>
          </a:xfrm>
        </p:spPr>
        <p:txBody>
          <a:bodyPr/>
          <a:lstStyle/>
          <a:p>
            <a:pPr algn="ctr"/>
            <a:r>
              <a:rPr lang="pt-BR" sz="3600" dirty="0" smtClean="0"/>
              <a:t>Resultados dos estudos para a viabilização das áreas pré-selecionadas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988840"/>
            <a:ext cx="6264696" cy="4411960"/>
          </a:xfrm>
        </p:spPr>
        <p:txBody>
          <a:bodyPr>
            <a:norm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Menor potencial para a geração de impactos ambientais;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Maior vida útil para o empreendimento;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Baixos custos de implantação e operação.</a:t>
            </a:r>
          </a:p>
          <a:p>
            <a:pPr marL="114300" indent="0" algn="just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C:\Users\Usuario\Desktop\aterro_sanitario_popup_1100x7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412776"/>
            <a:ext cx="2753596" cy="28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uario\Desktop\image_mini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221088"/>
            <a:ext cx="2609580" cy="263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67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6814"/>
            <a:ext cx="7620000" cy="926976"/>
          </a:xfrm>
        </p:spPr>
        <p:txBody>
          <a:bodyPr/>
          <a:lstStyle/>
          <a:p>
            <a:pPr algn="ctr"/>
            <a:r>
              <a:rPr lang="pt-BR" sz="4000" dirty="0" smtClean="0"/>
              <a:t>Licenciamento ambiental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052736"/>
            <a:ext cx="7056784" cy="5348064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Licença Prévia (LP);</a:t>
            </a:r>
          </a:p>
          <a:p>
            <a:endParaRPr lang="pt-BR" sz="2800" dirty="0">
              <a:latin typeface="Arial" pitchFamily="34" charset="0"/>
              <a:cs typeface="Arial" pitchFamily="34" charset="0"/>
            </a:endParaRPr>
          </a:p>
          <a:p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endParaRPr lang="pt-BR" sz="2800" dirty="0">
              <a:latin typeface="Arial" pitchFamily="34" charset="0"/>
              <a:cs typeface="Arial" pitchFamily="34" charset="0"/>
            </a:endParaRP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Licença de Instalação (LI);</a:t>
            </a:r>
          </a:p>
          <a:p>
            <a:endParaRPr lang="pt-BR" sz="2800" dirty="0">
              <a:latin typeface="Arial" pitchFamily="34" charset="0"/>
              <a:cs typeface="Arial" pitchFamily="34" charset="0"/>
            </a:endParaRP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Licença de Operação (LO).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uario\Desktop\ibama_licenciamento_ambiental_fede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10845"/>
            <a:ext cx="2051720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uario\Desktop\logo_cetes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825552"/>
            <a:ext cx="2049379" cy="189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uario\Desktop\logo_ia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25144"/>
            <a:ext cx="2051720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ta para baixo 3"/>
          <p:cNvSpPr/>
          <p:nvPr/>
        </p:nvSpPr>
        <p:spPr>
          <a:xfrm>
            <a:off x="1835696" y="1556792"/>
            <a:ext cx="1080120" cy="11024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331640" y="2659224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latin typeface="Arial" pitchFamily="34" charset="0"/>
                <a:cs typeface="Arial" pitchFamily="34" charset="0"/>
              </a:rPr>
              <a:t>EIA/RIMA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37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4479" y="302342"/>
            <a:ext cx="7620000" cy="1143000"/>
          </a:xfrm>
        </p:spPr>
        <p:txBody>
          <a:bodyPr/>
          <a:lstStyle/>
          <a:p>
            <a:pPr algn="ctr"/>
            <a:r>
              <a:rPr lang="pt-BR" dirty="0" smtClean="0"/>
              <a:t>Projeto de aterros sanitários</a:t>
            </a:r>
            <a:endParaRPr lang="pt-BR" dirty="0"/>
          </a:p>
        </p:txBody>
      </p:sp>
      <p:pic>
        <p:nvPicPr>
          <p:cNvPr id="10243" name="Picture 3" descr="C:\Users\Usuario\Desktop\Mestrado Engenharia Urbana\Coleta e tratamento dos efluentes líquidos percolad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52" y="1310145"/>
            <a:ext cx="6981825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Usuario\Desktop\Mestrado Engenharia Urbana\Cinturão verde em torno da área de disposiçã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05625"/>
            <a:ext cx="702945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Usuario\Desktop\Mestrado Engenharia Urbana\Infra-estrutura de acesso e circulaçã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79777"/>
            <a:ext cx="702945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454952" y="1133775"/>
            <a:ext cx="7690114" cy="5452249"/>
            <a:chOff x="4409357" y="1484712"/>
            <a:chExt cx="6172200" cy="4896700"/>
          </a:xfrm>
        </p:grpSpPr>
        <p:pic>
          <p:nvPicPr>
            <p:cNvPr id="10242" name="Picture 2" descr="C:\Users\Usuario\Desktop\Mestrado Engenharia Urbana\ATERRO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9357" y="1484712"/>
              <a:ext cx="6172200" cy="48967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/>
            <p:cNvSpPr txBox="1"/>
            <p:nvPr/>
          </p:nvSpPr>
          <p:spPr>
            <a:xfrm>
              <a:off x="6278005" y="5699926"/>
              <a:ext cx="2088232" cy="64633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Camada impermeabilizante</a:t>
              </a:r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121581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956236"/>
              </p:ext>
            </p:extLst>
          </p:nvPr>
        </p:nvGraphicFramePr>
        <p:xfrm>
          <a:off x="107504" y="-3858"/>
          <a:ext cx="8901945" cy="7021180"/>
        </p:xfrm>
        <a:graphic>
          <a:graphicData uri="http://schemas.openxmlformats.org/drawingml/2006/table">
            <a:tbl>
              <a:tblPr/>
              <a:tblGrid>
                <a:gridCol w="1897135"/>
                <a:gridCol w="2043069"/>
                <a:gridCol w="4961741"/>
              </a:tblGrid>
              <a:tr h="30182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Constituintes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Descrição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Conteúdo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1826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Memorial Descritivo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Informações gerais sobre os resíduos e sobre o projeto do aterro sanitário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Informações cadastrais;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59788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Informações sobre os resíduos a serem dispostos no aterro sanitário;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59788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Caracterização do local destinado ao aterro sanitário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018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Concepção e justificativa do projeto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59788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Descrição e especificações dos elementos do projeto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4080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Operação do aterro sanitário;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018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Uso futuro da área do aterro sanitário.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1190015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Memorial Técnico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Podemos denominar memorial técnico ao conjunto de cálculos e planos dos elementos constituintes do projeto.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Cálculo dos elementos de projeto (mostrando dados e parâmetros de projeto utilizados, critérios, fórmulas e hipóteses de cálculo, justificativas e resultados);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7651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Vida útil do aterro ( prazo de utilização);</a:t>
                      </a:r>
                    </a:p>
                  </a:txBody>
                  <a:tcPr marL="5933" marR="5933" marT="593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018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Sistema de drenagem superficial;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59788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Sistema de drenagem e remoção de lixiviados;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018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Sistema de drenagem de biogás;</a:t>
                      </a:r>
                    </a:p>
                  </a:txBody>
                  <a:tcPr marL="5933" marR="5933" marT="593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018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Sistema de tratamento de lixiviados;</a:t>
                      </a:r>
                    </a:p>
                  </a:txBody>
                  <a:tcPr marL="5933" marR="5933" marT="593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742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pt-BR" sz="20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933" marR="5933" marT="593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418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345922"/>
              </p:ext>
            </p:extLst>
          </p:nvPr>
        </p:nvGraphicFramePr>
        <p:xfrm>
          <a:off x="33405" y="117981"/>
          <a:ext cx="9001000" cy="6740019"/>
        </p:xfrm>
        <a:graphic>
          <a:graphicData uri="http://schemas.openxmlformats.org/drawingml/2006/table">
            <a:tbl>
              <a:tblPr/>
              <a:tblGrid>
                <a:gridCol w="2160240"/>
                <a:gridCol w="2736304"/>
                <a:gridCol w="4104456"/>
              </a:tblGrid>
              <a:tr h="370747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Cronograma de execução e estimativa de custos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Cronograma físico-financeiro para a implantação e operação do aterro sanitário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Equipamentos utilizados;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5350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Mão de obra empregada;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448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Serviços utilizados;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707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Materiais utilizados;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7936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Instalações e serviços de apoio.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59344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Desenhos e plantas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Documento no qual se podem encontrar todas as plantas que devem estar presentes em um projeto de aterro sanitário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Planta de situação e localização (escala entre 1:1000 e 1:2000);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59344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Planta de concepção geral do aterro (1:1000 e 1:5000);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11798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Planta baixa do aterro, ou vista superior com indicação das áreas de deposição dos resíduos sólidos ( não inferior a 1;1000), entre outras.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88664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Anexos ao projeto executivo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Nos anexos ao projeto do aterro sanitário podem ser encontradas laudos e documentos que o projetista julgar necessários ou importantes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Licenças ambientais ou outras licenças (por exemplo, a Licença Prévia do aterro);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59344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Certificado de propriedade ou </a:t>
                      </a:r>
                      <a:r>
                        <a:rPr lang="pt-BR" sz="20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titulariedade</a:t>
                      </a:r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da área;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8866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Cópia da publicação da Licença Prévia em jornal, entre outros anexos</a:t>
                      </a:r>
                    </a:p>
                  </a:txBody>
                  <a:tcPr marL="7329" marR="7329" marT="732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041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5832648" cy="922114"/>
          </a:xfrm>
        </p:spPr>
        <p:txBody>
          <a:bodyPr/>
          <a:lstStyle/>
          <a:p>
            <a:pPr algn="ctr"/>
            <a:r>
              <a:rPr lang="pt-BR" sz="4000" dirty="0" smtClean="0"/>
              <a:t>Componentes do Projeto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96752"/>
            <a:ext cx="6120680" cy="5204048"/>
          </a:xfrm>
        </p:spPr>
        <p:txBody>
          <a:bodyPr>
            <a:normAutofit/>
          </a:bodyPr>
          <a:lstStyle/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Sistema de operação;</a:t>
            </a:r>
          </a:p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Impermeabilização da base do aterro;</a:t>
            </a:r>
          </a:p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Cobertura dos resíduos;</a:t>
            </a:r>
          </a:p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Drenagem de águas pluviais;</a:t>
            </a:r>
          </a:p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Drenagem de líquidos percolados;</a:t>
            </a:r>
          </a:p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Drenagem de biogás;</a:t>
            </a:r>
          </a:p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Sistema de tratamento de percolados;</a:t>
            </a:r>
          </a:p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Sistema de monitorização;</a:t>
            </a:r>
          </a:p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Fechamento do aterro.</a:t>
            </a: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C:\Users\Usuario\Desktop\foto_Ater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0"/>
            <a:ext cx="2771800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uario\Desktop\huvispa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628800"/>
            <a:ext cx="277180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Usuario\Desktop\12777259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284984"/>
            <a:ext cx="277180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Usuario\Desktop\obra_rio_ostras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5027896"/>
            <a:ext cx="2771800" cy="183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50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C:\Users\Usuario\Desktop\reciclagem--1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31" y="2564904"/>
            <a:ext cx="6975870" cy="324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Usuario\Desktop\Mestrado Engenharia Urbana\Método da ramp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72" y="2276872"/>
            <a:ext cx="7038975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Usuario\Desktop\reciclagem--153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8" y="2064718"/>
            <a:ext cx="694525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Usuario\Desktop\reciclagem--1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8" y="1601394"/>
            <a:ext cx="6975869" cy="305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20000" cy="850106"/>
          </a:xfrm>
        </p:spPr>
        <p:txBody>
          <a:bodyPr/>
          <a:lstStyle/>
          <a:p>
            <a:pPr algn="ctr"/>
            <a:r>
              <a:rPr lang="pt-BR" sz="4000" dirty="0" smtClean="0"/>
              <a:t>Sistema de operação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079004"/>
            <a:ext cx="6347048" cy="5348064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Método da trincheira ou vala;</a:t>
            </a: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Método da rampa;</a:t>
            </a: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Método da área.</a:t>
            </a:r>
          </a:p>
          <a:p>
            <a:pPr marL="114300" indent="0"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114300" indent="0"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114300" indent="0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4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848871" cy="1143000"/>
          </a:xfrm>
        </p:spPr>
        <p:txBody>
          <a:bodyPr/>
          <a:lstStyle/>
          <a:p>
            <a:pPr algn="ctr"/>
            <a:r>
              <a:rPr lang="pt-BR" sz="4000" dirty="0" smtClean="0"/>
              <a:t>Sistema de impermeabilização de base 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5" y="1988840"/>
            <a:ext cx="8568952" cy="4123928"/>
          </a:xfrm>
        </p:spPr>
        <p:txBody>
          <a:bodyPr>
            <a:normAutofit/>
          </a:bodyPr>
          <a:lstStyle/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Devem apresentar as seguintes características:</a:t>
            </a:r>
          </a:p>
          <a:p>
            <a:pPr>
              <a:buFont typeface="Wingdings" pitchFamily="2" charset="2"/>
              <a:buChar char="ü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Durabilidade;</a:t>
            </a:r>
          </a:p>
          <a:p>
            <a:pPr>
              <a:buFont typeface="Wingdings" pitchFamily="2" charset="2"/>
              <a:buChar char="ü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Resistência mecânica;</a:t>
            </a:r>
          </a:p>
          <a:p>
            <a:pPr>
              <a:buFont typeface="Wingdings" pitchFamily="2" charset="2"/>
              <a:buChar char="ü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Resistência às intempéries;</a:t>
            </a:r>
          </a:p>
          <a:p>
            <a:pPr>
              <a:buFont typeface="Wingdings" pitchFamily="2" charset="2"/>
              <a:buChar char="ü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Compatibilidade físico-química-biológica com os resíduos a serem aterrrados e seus percolados.</a:t>
            </a:r>
          </a:p>
          <a:p>
            <a:pPr marL="114300" indent="0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81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8640"/>
            <a:ext cx="7620000" cy="6480720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Tipos de Materiais utilizados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Argila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Geomembrana;</a:t>
            </a:r>
          </a:p>
          <a:p>
            <a:pPr>
              <a:buFont typeface="Wingdings" pitchFamily="2" charset="2"/>
              <a:buChar char="ü"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114300" indent="0"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114300" indent="0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576" y="2204864"/>
            <a:ext cx="5889704" cy="388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69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7632847" cy="4556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149" y="260649"/>
            <a:ext cx="5897635" cy="3744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eta para baixo 1"/>
          <p:cNvSpPr/>
          <p:nvPr/>
        </p:nvSpPr>
        <p:spPr>
          <a:xfrm rot="2150589">
            <a:off x="2361907" y="2538818"/>
            <a:ext cx="1470664" cy="17810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1" name="Picture 3" descr="C:\Users\Usuario\Desktop\6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49080"/>
            <a:ext cx="459105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91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4000" dirty="0" smtClean="0"/>
              <a:t>Sistema de cobertura dos resíduos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157192"/>
            <a:ext cx="7787208" cy="1243608"/>
          </a:xfrm>
        </p:spPr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O sistema deve ser resistente a processos erosivos;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Adequado à futura utilização da área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eta para baixo 3"/>
          <p:cNvSpPr/>
          <p:nvPr/>
        </p:nvSpPr>
        <p:spPr>
          <a:xfrm>
            <a:off x="3869922" y="1268760"/>
            <a:ext cx="936104" cy="1224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1727684" y="2492896"/>
            <a:ext cx="52205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                             Vetores</a:t>
            </a:r>
          </a:p>
          <a:p>
            <a:r>
              <a:rPr lang="pt-B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              Formação de percolados</a:t>
            </a:r>
          </a:p>
          <a:p>
            <a:r>
              <a:rPr lang="pt-B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              Exalação de odores</a:t>
            </a:r>
          </a:p>
          <a:p>
            <a:r>
              <a:rPr lang="pt-B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                         Catação</a:t>
            </a:r>
          </a:p>
          <a:p>
            <a:r>
              <a:rPr lang="pt-B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                   Veículos coletores</a:t>
            </a:r>
          </a:p>
          <a:p>
            <a:r>
              <a:rPr lang="pt-B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         Saída descontrolada de biogás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86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254647" y="5437937"/>
            <a:ext cx="6039533" cy="1115234"/>
            <a:chOff x="1835696" y="731540"/>
            <a:chExt cx="6673735" cy="1534658"/>
          </a:xfrm>
        </p:grpSpPr>
        <p:pic>
          <p:nvPicPr>
            <p:cNvPr id="3074" name="Picture 2" descr="C:\Users\Usuario\Desktop\55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371534"/>
              <a:ext cx="3796335" cy="876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" name="Picture 3" descr="C:\Users\Usuario\Desktop\66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731540"/>
              <a:ext cx="3796335" cy="628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Colchete direito 1"/>
            <p:cNvSpPr/>
            <p:nvPr/>
          </p:nvSpPr>
          <p:spPr>
            <a:xfrm>
              <a:off x="6653460" y="749904"/>
              <a:ext cx="288032" cy="1516294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" name="Colchete direito 2"/>
            <p:cNvSpPr/>
            <p:nvPr/>
          </p:nvSpPr>
          <p:spPr>
            <a:xfrm>
              <a:off x="5868144" y="1508050"/>
              <a:ext cx="144016" cy="739783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CaixaDeTexto 3"/>
            <p:cNvSpPr txBox="1"/>
            <p:nvPr/>
          </p:nvSpPr>
          <p:spPr>
            <a:xfrm>
              <a:off x="6034382" y="1628800"/>
              <a:ext cx="98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 smtClean="0"/>
                <a:t>0,2 m</a:t>
              </a:r>
              <a:endParaRPr lang="pt-BR" b="1" dirty="0"/>
            </a:p>
          </p:txBody>
        </p:sp>
        <p:sp>
          <p:nvSpPr>
            <p:cNvPr id="8" name="Colchete direito 7"/>
            <p:cNvSpPr/>
            <p:nvPr/>
          </p:nvSpPr>
          <p:spPr>
            <a:xfrm>
              <a:off x="5856568" y="749904"/>
              <a:ext cx="144016" cy="739783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6051799" y="935129"/>
              <a:ext cx="98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 smtClean="0"/>
                <a:t>0,2 m</a:t>
              </a:r>
              <a:endParaRPr lang="pt-BR" b="1" dirty="0"/>
            </a:p>
          </p:txBody>
        </p:sp>
        <p:sp>
          <p:nvSpPr>
            <p:cNvPr id="5" name="CaixaDeTexto 4"/>
            <p:cNvSpPr txBox="1"/>
            <p:nvPr/>
          </p:nvSpPr>
          <p:spPr>
            <a:xfrm>
              <a:off x="6797476" y="1150964"/>
              <a:ext cx="17119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/>
                <a:t>Cobertura</a:t>
              </a:r>
            </a:p>
            <a:p>
              <a:pPr algn="ctr"/>
              <a:r>
                <a:rPr lang="pt-BR" b="1" dirty="0" smtClean="0"/>
                <a:t>Intermediária</a:t>
              </a:r>
              <a:endParaRPr lang="pt-BR" b="1" dirty="0"/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-19733" y="97237"/>
            <a:ext cx="7976109" cy="2107627"/>
            <a:chOff x="755576" y="2780928"/>
            <a:chExt cx="7168162" cy="360040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2780928"/>
              <a:ext cx="5771161" cy="3600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Colchete direito 5"/>
            <p:cNvSpPr/>
            <p:nvPr/>
          </p:nvSpPr>
          <p:spPr>
            <a:xfrm>
              <a:off x="6503877" y="2996952"/>
              <a:ext cx="45719" cy="3240360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CaixaDeTexto 6"/>
            <p:cNvSpPr txBox="1"/>
            <p:nvPr/>
          </p:nvSpPr>
          <p:spPr>
            <a:xfrm>
              <a:off x="6476806" y="4149080"/>
              <a:ext cx="14469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/>
                <a:t>Cobertura </a:t>
              </a:r>
            </a:p>
            <a:p>
              <a:pPr algn="ctr"/>
              <a:r>
                <a:rPr lang="pt-BR" b="1" dirty="0" smtClean="0"/>
                <a:t>Final</a:t>
              </a:r>
              <a:endParaRPr lang="pt-BR" b="1" dirty="0"/>
            </a:p>
          </p:txBody>
        </p:sp>
      </p:grpSp>
      <p:grpSp>
        <p:nvGrpSpPr>
          <p:cNvPr id="33" name="Grupo 32"/>
          <p:cNvGrpSpPr/>
          <p:nvPr/>
        </p:nvGrpSpPr>
        <p:grpSpPr>
          <a:xfrm>
            <a:off x="254647" y="4338737"/>
            <a:ext cx="6039533" cy="1115234"/>
            <a:chOff x="1835696" y="731540"/>
            <a:chExt cx="6673735" cy="1534658"/>
          </a:xfrm>
        </p:grpSpPr>
        <p:pic>
          <p:nvPicPr>
            <p:cNvPr id="34" name="Picture 2" descr="C:\Users\Usuario\Desktop\55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371534"/>
              <a:ext cx="3796335" cy="876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3" descr="C:\Users\Usuario\Desktop\66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731540"/>
              <a:ext cx="3796335" cy="628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Colchete direito 35"/>
            <p:cNvSpPr/>
            <p:nvPr/>
          </p:nvSpPr>
          <p:spPr>
            <a:xfrm>
              <a:off x="6653460" y="749904"/>
              <a:ext cx="288032" cy="1516294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" name="Colchete direito 36"/>
            <p:cNvSpPr/>
            <p:nvPr/>
          </p:nvSpPr>
          <p:spPr>
            <a:xfrm>
              <a:off x="5868144" y="1508050"/>
              <a:ext cx="144016" cy="739783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CaixaDeTexto 37"/>
            <p:cNvSpPr txBox="1"/>
            <p:nvPr/>
          </p:nvSpPr>
          <p:spPr>
            <a:xfrm>
              <a:off x="6034382" y="1628800"/>
              <a:ext cx="98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 smtClean="0"/>
                <a:t>0,2 m</a:t>
              </a:r>
              <a:endParaRPr lang="pt-BR" b="1" dirty="0"/>
            </a:p>
          </p:txBody>
        </p:sp>
        <p:sp>
          <p:nvSpPr>
            <p:cNvPr id="39" name="Colchete direito 38"/>
            <p:cNvSpPr/>
            <p:nvPr/>
          </p:nvSpPr>
          <p:spPr>
            <a:xfrm>
              <a:off x="5856568" y="749904"/>
              <a:ext cx="144016" cy="739783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" name="CaixaDeTexto 39"/>
            <p:cNvSpPr txBox="1"/>
            <p:nvPr/>
          </p:nvSpPr>
          <p:spPr>
            <a:xfrm>
              <a:off x="6051799" y="935129"/>
              <a:ext cx="98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 smtClean="0"/>
                <a:t>0,2 m</a:t>
              </a:r>
              <a:endParaRPr lang="pt-BR" b="1" dirty="0"/>
            </a:p>
          </p:txBody>
        </p:sp>
        <p:sp>
          <p:nvSpPr>
            <p:cNvPr id="41" name="CaixaDeTexto 40"/>
            <p:cNvSpPr txBox="1"/>
            <p:nvPr/>
          </p:nvSpPr>
          <p:spPr>
            <a:xfrm>
              <a:off x="6797476" y="1150964"/>
              <a:ext cx="17119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/>
                <a:t>Cobertura</a:t>
              </a:r>
            </a:p>
            <a:p>
              <a:pPr algn="ctr"/>
              <a:r>
                <a:rPr lang="pt-BR" b="1" dirty="0" smtClean="0"/>
                <a:t>Intermediária</a:t>
              </a:r>
              <a:endParaRPr lang="pt-BR" b="1" dirty="0"/>
            </a:p>
          </p:txBody>
        </p:sp>
      </p:grpSp>
      <p:grpSp>
        <p:nvGrpSpPr>
          <p:cNvPr id="42" name="Grupo 41"/>
          <p:cNvGrpSpPr/>
          <p:nvPr/>
        </p:nvGrpSpPr>
        <p:grpSpPr>
          <a:xfrm>
            <a:off x="254647" y="3239537"/>
            <a:ext cx="6039533" cy="1115234"/>
            <a:chOff x="1835696" y="731540"/>
            <a:chExt cx="6673735" cy="1534658"/>
          </a:xfrm>
        </p:grpSpPr>
        <p:pic>
          <p:nvPicPr>
            <p:cNvPr id="43" name="Picture 2" descr="C:\Users\Usuario\Desktop\55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371534"/>
              <a:ext cx="3796335" cy="876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3" descr="C:\Users\Usuario\Desktop\66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731540"/>
              <a:ext cx="3796335" cy="628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Colchete direito 44"/>
            <p:cNvSpPr/>
            <p:nvPr/>
          </p:nvSpPr>
          <p:spPr>
            <a:xfrm>
              <a:off x="6653460" y="749904"/>
              <a:ext cx="288032" cy="1516294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6" name="Colchete direito 45"/>
            <p:cNvSpPr/>
            <p:nvPr/>
          </p:nvSpPr>
          <p:spPr>
            <a:xfrm>
              <a:off x="5868144" y="1508050"/>
              <a:ext cx="144016" cy="739783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7" name="CaixaDeTexto 46"/>
            <p:cNvSpPr txBox="1"/>
            <p:nvPr/>
          </p:nvSpPr>
          <p:spPr>
            <a:xfrm>
              <a:off x="6034382" y="1628800"/>
              <a:ext cx="98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 smtClean="0"/>
                <a:t>0,2 m</a:t>
              </a:r>
              <a:endParaRPr lang="pt-BR" b="1" dirty="0"/>
            </a:p>
          </p:txBody>
        </p:sp>
        <p:sp>
          <p:nvSpPr>
            <p:cNvPr id="48" name="Colchete direito 47"/>
            <p:cNvSpPr/>
            <p:nvPr/>
          </p:nvSpPr>
          <p:spPr>
            <a:xfrm>
              <a:off x="5856568" y="749904"/>
              <a:ext cx="144016" cy="739783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9" name="CaixaDeTexto 48"/>
            <p:cNvSpPr txBox="1"/>
            <p:nvPr/>
          </p:nvSpPr>
          <p:spPr>
            <a:xfrm>
              <a:off x="6051799" y="935129"/>
              <a:ext cx="98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 smtClean="0"/>
                <a:t>0,2 m</a:t>
              </a:r>
              <a:endParaRPr lang="pt-BR" b="1" dirty="0"/>
            </a:p>
          </p:txBody>
        </p:sp>
        <p:sp>
          <p:nvSpPr>
            <p:cNvPr id="50" name="CaixaDeTexto 49"/>
            <p:cNvSpPr txBox="1"/>
            <p:nvPr/>
          </p:nvSpPr>
          <p:spPr>
            <a:xfrm>
              <a:off x="6797476" y="1150964"/>
              <a:ext cx="17119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/>
                <a:t>Cobertura</a:t>
              </a:r>
            </a:p>
            <a:p>
              <a:pPr algn="ctr"/>
              <a:r>
                <a:rPr lang="pt-BR" b="1" dirty="0" smtClean="0"/>
                <a:t>Intermediária</a:t>
              </a:r>
              <a:endParaRPr lang="pt-BR" b="1" dirty="0"/>
            </a:p>
          </p:txBody>
        </p:sp>
      </p:grpSp>
      <p:sp>
        <p:nvSpPr>
          <p:cNvPr id="12" name="Seta para baixo 11"/>
          <p:cNvSpPr/>
          <p:nvPr/>
        </p:nvSpPr>
        <p:spPr>
          <a:xfrm rot="10800000">
            <a:off x="1475656" y="2155510"/>
            <a:ext cx="648072" cy="7067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2339752" y="2324203"/>
            <a:ext cx="1618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N camadas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2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620000" cy="1143000"/>
          </a:xfrm>
        </p:spPr>
        <p:txBody>
          <a:bodyPr/>
          <a:lstStyle/>
          <a:p>
            <a:pPr algn="ctr"/>
            <a:r>
              <a:rPr lang="pt-BR" sz="4000" dirty="0" smtClean="0"/>
              <a:t>Sistema de drenagem de águas pluviais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2348880"/>
            <a:ext cx="7056784" cy="4051920"/>
          </a:xfrm>
        </p:spPr>
        <p:txBody>
          <a:bodyPr>
            <a:norm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Interceptar e desviar o escoamento superficial das águas pluviais</a:t>
            </a:r>
          </a:p>
          <a:p>
            <a:endParaRPr lang="pt-BR" dirty="0">
              <a:latin typeface="Arial" pitchFamily="34" charset="0"/>
              <a:cs typeface="Arial" pitchFamily="34" charset="0"/>
            </a:endParaRPr>
          </a:p>
          <a:p>
            <a:pPr marL="114300" indent="0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                                       Q = C x i x A</a:t>
            </a:r>
          </a:p>
          <a:p>
            <a:pPr marL="114300" indent="0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Sendo:</a:t>
            </a:r>
          </a:p>
          <a:p>
            <a:pPr marL="114300" indent="0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Q= vazão a ser drenada na seção considerada (m³/s);</a:t>
            </a:r>
          </a:p>
          <a:p>
            <a:pPr marL="114300" indent="0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C= coeficiente de escoamento superficial (tabelado; função do tipo de cobertura do solo e declividade);</a:t>
            </a:r>
          </a:p>
          <a:p>
            <a:pPr marL="114300" indent="0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A= Área da bacia contribuinte (m²);</a:t>
            </a:r>
          </a:p>
          <a:p>
            <a:pPr marL="114300" indent="0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i= intensidade da chuva crítica (m/s).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eta para baixo 3"/>
          <p:cNvSpPr/>
          <p:nvPr/>
        </p:nvSpPr>
        <p:spPr>
          <a:xfrm>
            <a:off x="3923928" y="1412776"/>
            <a:ext cx="79208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275856" y="3429000"/>
            <a:ext cx="1944216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4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uario\Desktop\12777259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0"/>
            <a:ext cx="248376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79512" y="404664"/>
            <a:ext cx="7344816" cy="5996136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Devem ser definidas: 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Inclinações ou caimentos;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Posições e geometrias das estruturas hidráulicas.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429000"/>
            <a:ext cx="2483768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upo 7"/>
          <p:cNvGrpSpPr/>
          <p:nvPr/>
        </p:nvGrpSpPr>
        <p:grpSpPr>
          <a:xfrm>
            <a:off x="454952" y="2564904"/>
            <a:ext cx="5989256" cy="4021120"/>
            <a:chOff x="4409357" y="1484712"/>
            <a:chExt cx="6172200" cy="4896700"/>
          </a:xfrm>
        </p:grpSpPr>
        <p:pic>
          <p:nvPicPr>
            <p:cNvPr id="9" name="Picture 2" descr="C:\Users\Usuario\Desktop\Mestrado Engenharia Urbana\ATERR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9357" y="1484712"/>
              <a:ext cx="6172200" cy="48967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CaixaDeTexto 9"/>
            <p:cNvSpPr txBox="1"/>
            <p:nvPr/>
          </p:nvSpPr>
          <p:spPr>
            <a:xfrm>
              <a:off x="6278005" y="5699926"/>
              <a:ext cx="2088232" cy="64633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Camada impermeabilizante</a:t>
              </a:r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338090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3" y="188640"/>
            <a:ext cx="7704857" cy="1143000"/>
          </a:xfrm>
        </p:spPr>
        <p:txBody>
          <a:bodyPr/>
          <a:lstStyle/>
          <a:p>
            <a:pPr algn="ctr"/>
            <a:r>
              <a:rPr lang="pt-BR" sz="4000" dirty="0" smtClean="0"/>
              <a:t>Sistema de drenagem de percolados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4784"/>
            <a:ext cx="7620000" cy="4916016"/>
          </a:xfrm>
        </p:spPr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Conduzir os líquidos para o sistema de tratamento;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Reduzir as pressões sobre a camada de lixo;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Impedir que o lixiviado ataque as estruturas do aterro.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C:\Users\Usuario\Desktop\Sem títu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14" y="2924944"/>
            <a:ext cx="7776865" cy="259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uario\Desktop\Sem título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06" y="3810000"/>
            <a:ext cx="7920881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37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341"/>
            <a:ext cx="7620000" cy="1143000"/>
          </a:xfrm>
        </p:spPr>
        <p:txBody>
          <a:bodyPr/>
          <a:lstStyle/>
          <a:p>
            <a:pPr algn="ctr"/>
            <a:r>
              <a:rPr lang="pt-BR" sz="4000" dirty="0" smtClean="0"/>
              <a:t>Vazão de lixiviado (Método Suiço)</a:t>
            </a:r>
            <a:endParaRPr lang="pt-BR" sz="40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1769280" y="140842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/>
              <a:t>Q =1/t x P x A x K</a:t>
            </a:r>
            <a:endParaRPr lang="pt-BR" sz="3200" dirty="0"/>
          </a:p>
        </p:txBody>
      </p:sp>
      <p:sp>
        <p:nvSpPr>
          <p:cNvPr id="5" name="Retângulo 4"/>
          <p:cNvSpPr/>
          <p:nvPr/>
        </p:nvSpPr>
        <p:spPr>
          <a:xfrm>
            <a:off x="2123728" y="1124744"/>
            <a:ext cx="3600400" cy="11521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913633" y="2297673"/>
            <a:ext cx="648072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Onde: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Q = vazão média do lixiviado ( L/s );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P = precipitação média anual ( mm );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A = Área do aterro ( m² );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T = número de segundos em uma ano ( s );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K = coeficiente que depende do grau de compactação dos resíduos, com valores recomendados a partir da observação experimental</a:t>
            </a:r>
          </a:p>
          <a:p>
            <a:endParaRPr lang="pt-BR" dirty="0"/>
          </a:p>
        </p:txBody>
      </p:sp>
      <p:pic>
        <p:nvPicPr>
          <p:cNvPr id="4098" name="Picture 2" descr="C:\Users\Usuario\Desktop\8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5129217"/>
            <a:ext cx="8269932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77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20000" cy="1143000"/>
          </a:xfrm>
        </p:spPr>
        <p:txBody>
          <a:bodyPr/>
          <a:lstStyle/>
          <a:p>
            <a:pPr algn="ctr"/>
            <a:r>
              <a:rPr lang="pt-BR" sz="4000" dirty="0" smtClean="0"/>
              <a:t>Sistema de tratamento dos lixiviados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556792"/>
            <a:ext cx="6336704" cy="5040560"/>
          </a:xfrm>
        </p:spPr>
        <p:txBody>
          <a:bodyPr>
            <a:normAutofit/>
          </a:bodyPr>
          <a:lstStyle/>
          <a:p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Recirculação ou irrigação;</a:t>
            </a:r>
          </a:p>
          <a:p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Lagoas de estabilização;</a:t>
            </a:r>
          </a:p>
          <a:p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Tratamentos químicos;</a:t>
            </a:r>
          </a:p>
          <a:p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Filtros biológicos;</a:t>
            </a:r>
          </a:p>
          <a:p>
            <a:r>
              <a:rPr lang="pt-BR" sz="28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Descarte em estações de tratamento de esgoto;</a:t>
            </a:r>
          </a:p>
          <a:p>
            <a:pPr>
              <a:buFont typeface="Wingdings" pitchFamily="2" charset="2"/>
              <a:buChar char="ü"/>
            </a:pPr>
            <a:endParaRPr lang="pt-BR" sz="2000" dirty="0" smtClean="0">
              <a:solidFill>
                <a:srgbClr val="231F20"/>
              </a:solidFill>
              <a:latin typeface="LucidaSansUnicode"/>
            </a:endParaRPr>
          </a:p>
          <a:p>
            <a:pPr>
              <a:buFont typeface="Wingdings" pitchFamily="2" charset="2"/>
              <a:buChar char="ü"/>
            </a:pP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59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0704"/>
            <a:ext cx="7620000" cy="1143000"/>
          </a:xfrm>
        </p:spPr>
        <p:txBody>
          <a:bodyPr/>
          <a:lstStyle/>
          <a:p>
            <a:pPr algn="ctr"/>
            <a:r>
              <a:rPr lang="pt-BR" sz="4000" dirty="0" smtClean="0"/>
              <a:t>Sistema de drenagem e tratamento do biogás</a:t>
            </a:r>
            <a:endParaRPr lang="pt-BR" sz="40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99" y="1163632"/>
            <a:ext cx="5915446" cy="5521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1" y="1196752"/>
            <a:ext cx="5970053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07" y="908720"/>
            <a:ext cx="2782605" cy="3048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07" y="3957460"/>
            <a:ext cx="2764919" cy="290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620000" cy="994122"/>
          </a:xfrm>
        </p:spPr>
        <p:txBody>
          <a:bodyPr/>
          <a:lstStyle/>
          <a:p>
            <a:pPr algn="ctr"/>
            <a:r>
              <a:rPr lang="pt-BR" sz="4000" dirty="0" smtClean="0"/>
              <a:t>Sistema de monitoramento</a:t>
            </a:r>
            <a:endParaRPr lang="pt-BR" sz="4000" dirty="0"/>
          </a:p>
        </p:txBody>
      </p:sp>
      <p:sp>
        <p:nvSpPr>
          <p:cNvPr id="4" name="Seta para baixo 3"/>
          <p:cNvSpPr/>
          <p:nvPr/>
        </p:nvSpPr>
        <p:spPr>
          <a:xfrm>
            <a:off x="3652795" y="980728"/>
            <a:ext cx="648072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2195736" y="1988839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Monitoramento geotécnico;</a:t>
            </a:r>
          </a:p>
          <a:p>
            <a:r>
              <a:rPr lang="pt-BR" sz="2400" dirty="0" smtClean="0"/>
              <a:t>Monitoramento ambiental.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99731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452601"/>
              </p:ext>
            </p:extLst>
          </p:nvPr>
        </p:nvGraphicFramePr>
        <p:xfrm>
          <a:off x="107504" y="188640"/>
          <a:ext cx="8928992" cy="6552729"/>
        </p:xfrm>
        <a:graphic>
          <a:graphicData uri="http://schemas.openxmlformats.org/drawingml/2006/table">
            <a:tbl>
              <a:tblPr/>
              <a:tblGrid>
                <a:gridCol w="2049277"/>
                <a:gridCol w="2030497"/>
                <a:gridCol w="1555738"/>
                <a:gridCol w="1902899"/>
                <a:gridCol w="1390581"/>
              </a:tblGrid>
              <a:tr h="7339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Monitoramento Ambiental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Objetivo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Por quê?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Como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Onde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29093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Qualidade das águas subterrâneas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Avaliar a eficiência dos sistemas de impermeabilização e drenagem de lixiviados e detectar alterações na qualidade da água subterrânea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Preservar os mananciais de águas subterrâneas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Análise em laboratório de amostras de água coletada em poços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Poços a montante e jusante do aterro em relação ao fluxo subtrrâeno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093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Qualidade do ar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Monitorar a qualidade do ar no entorno do aterro sanitário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Preservar a qualidade do ar e evitar doenças, como as respiratórias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Equipamentos de avaliação da qualidade do ar ( HI-VOL e o PM 10)- NBR 13412 ( ABNT, 1995 ) e NBR 9547 ( ABNT, 1997).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Localização dos pontos de amostragem na direção preferencial dos ventos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964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661587"/>
              </p:ext>
            </p:extLst>
          </p:nvPr>
        </p:nvGraphicFramePr>
        <p:xfrm>
          <a:off x="0" y="620688"/>
          <a:ext cx="8856985" cy="5760640"/>
        </p:xfrm>
        <a:graphic>
          <a:graphicData uri="http://schemas.openxmlformats.org/drawingml/2006/table">
            <a:tbl>
              <a:tblPr/>
              <a:tblGrid>
                <a:gridCol w="1802749"/>
                <a:gridCol w="1869659"/>
                <a:gridCol w="1970981"/>
                <a:gridCol w="1724369"/>
                <a:gridCol w="1489227"/>
              </a:tblGrid>
              <a:tr h="57606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Líquidos lixiviados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Monitorar a qualidade e quantidade de lixiviados gerados no aterro sanitário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Avaliar a eficiência do sistema de tratamento e atender aos padrões de lançamento em corpos d'água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Através de análises laboratoriais de diversos parâmetros, como DQO, sólidos, metais pesados, entre outros - CONAMA nº 357 de 2005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Na entrada e na saída do sistema de tratamento</a:t>
                      </a:r>
                    </a:p>
                  </a:txBody>
                  <a:tcPr marL="6716" marR="6716" marT="67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63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225521"/>
              </p:ext>
            </p:extLst>
          </p:nvPr>
        </p:nvGraphicFramePr>
        <p:xfrm>
          <a:off x="179512" y="260648"/>
          <a:ext cx="8676455" cy="6336704"/>
        </p:xfrm>
        <a:graphic>
          <a:graphicData uri="http://schemas.openxmlformats.org/drawingml/2006/table">
            <a:tbl>
              <a:tblPr/>
              <a:tblGrid>
                <a:gridCol w="1985291"/>
                <a:gridCol w="1617644"/>
                <a:gridCol w="1941681"/>
                <a:gridCol w="1500656"/>
                <a:gridCol w="1631183"/>
              </a:tblGrid>
              <a:tr h="57966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Monitoramento Geotécnico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Objetivo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Por quê?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Como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Onde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2931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5853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Pressão nos líquidos e gases no interior das células de resíduos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Monitorar o nível de líquidos e as pressões nos gases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Fornecer elementos para avaliação da estabilidade dos taludes do aterro, evitando acidentes como desmoronamentos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Por meio de piezômetros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No interior do maciço de aterro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31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25853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Controle tecnológico dos materiais geotécnicos utilizados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Avaliar a qualidade dos materias utilizados nos diversos sistemas de um aterro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Garantir que os elementos de projeto tenham sido devidamente implantados, dentro das especificações previstas</a:t>
                      </a:r>
                    </a:p>
                  </a:txBody>
                  <a:tcPr marL="6322" marR="6322" marT="6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Por meio de controles tecnológicos dos materiais e de ensaios de laboratório e de campo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Em todo o aterro</a:t>
                      </a:r>
                    </a:p>
                  </a:txBody>
                  <a:tcPr marL="6322" marR="6322" marT="6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74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8384" y="116632"/>
            <a:ext cx="7620000" cy="1143000"/>
          </a:xfrm>
        </p:spPr>
        <p:txBody>
          <a:bodyPr/>
          <a:lstStyle/>
          <a:p>
            <a:pPr algn="ctr"/>
            <a:r>
              <a:rPr lang="pt-BR" sz="4000" dirty="0" smtClean="0"/>
              <a:t>Fechamento do Aterro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7272808" cy="4800600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Causas: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Problemas Ambientais e Vida Útil</a:t>
            </a: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Metas: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Estabilizar (física, química e biologicamente);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Após a estabilização fazer um uso compatível da área</a:t>
            </a: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114300" indent="0"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Usuario\Desktop\Mestrado Engenharia Urbana\Fechamento do Lixã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2514"/>
            <a:ext cx="7200800" cy="460851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uario\Desktop\lixa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200683"/>
            <a:ext cx="2843808" cy="280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uario\Desktop\g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06769"/>
            <a:ext cx="2843808" cy="285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uario\Desktop\imagem_22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2514"/>
            <a:ext cx="7200799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08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620000" cy="516275"/>
          </a:xfrm>
        </p:spPr>
        <p:txBody>
          <a:bodyPr/>
          <a:lstStyle/>
          <a:p>
            <a:pPr algn="ctr"/>
            <a:r>
              <a:rPr lang="pt-BR" sz="4000" dirty="0" smtClean="0"/>
              <a:t>Atividade </a:t>
            </a:r>
            <a:endParaRPr lang="pt-BR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556792"/>
                <a:ext cx="8352928" cy="5112568"/>
              </a:xfrm>
            </p:spPr>
            <p:txBody>
              <a:bodyPr>
                <a:normAutofit/>
              </a:bodyPr>
              <a:lstStyle/>
              <a:p>
                <a:pPr marL="114300" indent="0">
                  <a:buNone/>
                </a:pPr>
                <a:r>
                  <a:rPr lang="pt-BR" sz="2000" dirty="0" smtClean="0"/>
                  <a:t>Calcular o volume útil total  e a  Área a ser aterrada com o lixo gerado na cidade de Canoinhas-SC durante o período de operação (20 anos).</a:t>
                </a:r>
              </a:p>
              <a:p>
                <a:pPr marL="114300" indent="0">
                  <a:buNone/>
                </a:pPr>
                <a:r>
                  <a:rPr lang="pt-BR" sz="2000" dirty="0" smtClean="0"/>
                  <a:t>Dados:</a:t>
                </a:r>
              </a:p>
              <a:p>
                <a:r>
                  <a:rPr lang="pt-BR" sz="2000" dirty="0" smtClean="0"/>
                  <a:t>População atual: 52.677 habitantes;</a:t>
                </a:r>
              </a:p>
              <a:p>
                <a:r>
                  <a:rPr lang="pt-BR" sz="2000" dirty="0" smtClean="0"/>
                  <a:t>Geração per capita de lixo: 0,8 kg/</a:t>
                </a:r>
                <a:r>
                  <a:rPr lang="pt-BR" sz="2000" dirty="0" err="1" smtClean="0"/>
                  <a:t>hab.dia</a:t>
                </a:r>
                <a:r>
                  <a:rPr lang="pt-BR" sz="2000" dirty="0" smtClean="0"/>
                  <a:t>;</a:t>
                </a:r>
              </a:p>
              <a:p>
                <a:r>
                  <a:rPr lang="pt-BR" sz="2000" dirty="0" smtClean="0"/>
                  <a:t>Cobertura de coleta atual: 80%;</a:t>
                </a:r>
              </a:p>
              <a:p>
                <a:r>
                  <a:rPr lang="pt-BR" sz="2000" dirty="0" smtClean="0"/>
                  <a:t>Peso específico dos resíduos compactados no aterro: 0,8 t/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BR" sz="2000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pt-BR" sz="20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000" dirty="0" smtClean="0"/>
                  <a:t>;</a:t>
                </a:r>
              </a:p>
              <a:p>
                <a:r>
                  <a:rPr lang="pt-BR" sz="2000" dirty="0" smtClean="0"/>
                  <a:t>Taxa de crescimento populacional: 0,85% ao ano;</a:t>
                </a:r>
              </a:p>
              <a:p>
                <a:endParaRPr lang="pt-BR" sz="2000" dirty="0" smtClean="0"/>
              </a:p>
              <a:p>
                <a:pPr marL="114300" indent="0">
                  <a:buNone/>
                </a:pPr>
                <a:endParaRPr lang="pt-BR" sz="2000" dirty="0" smtClean="0"/>
              </a:p>
              <a:p>
                <a:pPr marL="114300" indent="0">
                  <a:buNone/>
                </a:pPr>
                <a:endParaRPr lang="pt-BR" sz="2000" dirty="0"/>
              </a:p>
              <a:p>
                <a:endParaRPr lang="pt-BR" sz="2000" dirty="0" smtClean="0"/>
              </a:p>
              <a:p>
                <a:pPr marL="114300" indent="0">
                  <a:buNone/>
                </a:pPr>
                <a:endParaRPr lang="pt-BR" sz="2000" dirty="0" smtClean="0"/>
              </a:p>
              <a:p>
                <a:endParaRPr lang="pt-BR" sz="2400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556792"/>
                <a:ext cx="8352928" cy="5112568"/>
              </a:xfrm>
              <a:blipFill rotWithShape="1">
                <a:blip r:embed="rId2"/>
                <a:stretch>
                  <a:fillRect t="-5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208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20000" cy="850106"/>
          </a:xfrm>
        </p:spPr>
        <p:txBody>
          <a:bodyPr/>
          <a:lstStyle/>
          <a:p>
            <a:pPr algn="ctr"/>
            <a:r>
              <a:rPr lang="pt-BR" sz="4000" dirty="0" smtClean="0"/>
              <a:t>Resolução</a:t>
            </a:r>
            <a:endParaRPr lang="pt-BR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908720"/>
                <a:ext cx="7825680" cy="5492080"/>
              </a:xfrm>
            </p:spPr>
            <p:txBody>
              <a:bodyPr/>
              <a:lstStyle/>
              <a:p>
                <a:pPr marL="114300" indent="0">
                  <a:buNone/>
                </a:pPr>
                <a:r>
                  <a:rPr lang="pt-BR" dirty="0" smtClean="0"/>
                  <a:t>Massa de lixo = 52677 habitantes x 0,8 kg/</a:t>
                </a:r>
                <a:r>
                  <a:rPr lang="pt-BR" dirty="0" err="1" smtClean="0"/>
                  <a:t>hab.dia</a:t>
                </a:r>
                <a:r>
                  <a:rPr lang="pt-BR" dirty="0" smtClean="0"/>
                  <a:t> x 0,8</a:t>
                </a:r>
              </a:p>
              <a:p>
                <a:pPr marL="114300" indent="0">
                  <a:buNone/>
                </a:pPr>
                <a:r>
                  <a:rPr lang="pt-BR" dirty="0"/>
                  <a:t> </a:t>
                </a:r>
                <a:r>
                  <a:rPr lang="pt-BR" dirty="0" smtClean="0"/>
                  <a:t>                        = 33713, 28 kg/dia x 1 </a:t>
                </a:r>
                <a:r>
                  <a:rPr lang="pt-BR" dirty="0" err="1" smtClean="0"/>
                  <a:t>ton</a:t>
                </a:r>
                <a:r>
                  <a:rPr lang="pt-BR" dirty="0" smtClean="0"/>
                  <a:t>/1000 kg</a:t>
                </a:r>
              </a:p>
              <a:p>
                <a:pPr marL="114300" indent="0">
                  <a:buNone/>
                </a:pPr>
                <a:r>
                  <a:rPr lang="pt-BR" dirty="0"/>
                  <a:t> </a:t>
                </a:r>
                <a:r>
                  <a:rPr lang="pt-BR" dirty="0" smtClean="0"/>
                  <a:t>                        = 33,71 </a:t>
                </a:r>
                <a:r>
                  <a:rPr lang="pt-BR" dirty="0" err="1" smtClean="0"/>
                  <a:t>ton</a:t>
                </a:r>
                <a:r>
                  <a:rPr lang="pt-BR" dirty="0" smtClean="0"/>
                  <a:t>/dia</a:t>
                </a:r>
              </a:p>
              <a:p>
                <a:pPr marL="114300" indent="0">
                  <a:buNone/>
                </a:pPr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Volume de lixo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t-BR" b="0" i="0" smtClean="0">
                            <a:latin typeface="Cambria Math"/>
                          </a:rPr>
                          <m:t>33,71 </m:t>
                        </m:r>
                        <m:r>
                          <m:rPr>
                            <m:sty m:val="p"/>
                          </m:rPr>
                          <a:rPr lang="pt-BR" b="0" i="0" smtClean="0">
                            <a:latin typeface="Cambria Math"/>
                          </a:rPr>
                          <m:t>ton</m:t>
                        </m:r>
                        <m:r>
                          <a:rPr lang="pt-BR" b="0" i="0" smtClean="0">
                            <a:latin typeface="Cambria Math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pt-BR" b="0" i="0" smtClean="0">
                            <a:latin typeface="Cambria Math"/>
                          </a:rPr>
                          <m:t>dia</m:t>
                        </m:r>
                      </m:num>
                      <m:den>
                        <m:r>
                          <a:rPr lang="pt-BR" b="0" i="0" smtClean="0">
                            <a:latin typeface="Cambria Math"/>
                          </a:rPr>
                          <m:t>0,8 </m:t>
                        </m:r>
                        <m:r>
                          <m:rPr>
                            <m:sty m:val="p"/>
                          </m:rPr>
                          <a:rPr lang="pt-BR" b="0" i="0" smtClean="0">
                            <a:latin typeface="Cambria Math"/>
                          </a:rPr>
                          <m:t>ton</m:t>
                        </m:r>
                        <m:r>
                          <a:rPr lang="pt-BR" b="0" i="0" smtClean="0">
                            <a:latin typeface="Cambria Math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pt-BR" b="0" i="0" smtClean="0">
                            <a:latin typeface="Cambria Math"/>
                          </a:rPr>
                          <m:t>m</m:t>
                        </m:r>
                        <m:r>
                          <a:rPr lang="pt-BR" b="0" i="0" smtClean="0">
                            <a:latin typeface="Cambria Math"/>
                          </a:rPr>
                          <m:t>³</m:t>
                        </m:r>
                      </m:den>
                    </m:f>
                  </m:oMath>
                </a14:m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 = 42,14 m³/dia ( 1º Ano)</a:t>
                </a:r>
              </a:p>
              <a:p>
                <a:pPr>
                  <a:buFontTx/>
                  <a:buChar char="-"/>
                </a:pPr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A partir do 2º ano há um aumento populacional de 0, 85% </a:t>
                </a:r>
                <a:r>
                  <a:rPr lang="pt-BR" dirty="0" err="1" smtClean="0">
                    <a:latin typeface="Calibri" pitchFamily="34" charset="0"/>
                    <a:cs typeface="Calibri" pitchFamily="34" charset="0"/>
                  </a:rPr>
                  <a:t>a.a</a:t>
                </a:r>
                <a:endParaRPr lang="pt-BR" dirty="0" smtClean="0">
                  <a:latin typeface="Calibri" pitchFamily="34" charset="0"/>
                  <a:cs typeface="Calibri" pitchFamily="34" charset="0"/>
                </a:endParaRPr>
              </a:p>
              <a:p>
                <a:pPr marL="114300" indent="0">
                  <a:buNone/>
                </a:pPr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Portanto:</a:t>
                </a:r>
              </a:p>
              <a:p>
                <a:pPr marL="114300" indent="0">
                  <a:buNone/>
                </a:pPr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População = 52677 </a:t>
                </a:r>
                <a:r>
                  <a:rPr lang="pt-BR" dirty="0" err="1" smtClean="0">
                    <a:latin typeface="Calibri" pitchFamily="34" charset="0"/>
                    <a:cs typeface="Calibri" pitchFamily="34" charset="0"/>
                  </a:rPr>
                  <a:t>hab</a:t>
                </a:r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 x ( 1+ 0,0085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i="1" smtClean="0">
                            <a:latin typeface="Cambria Math"/>
                            <a:cs typeface="Calibri" pitchFamily="34" charset="0"/>
                          </a:rPr>
                        </m:ctrlPr>
                      </m:sSupPr>
                      <m:e>
                        <m:r>
                          <a:rPr lang="pt-BR" b="0" i="1" smtClean="0">
                            <a:latin typeface="Cambria Math"/>
                            <a:cs typeface="Calibri" pitchFamily="34" charset="0"/>
                          </a:rPr>
                          <m:t>)</m:t>
                        </m:r>
                      </m:e>
                      <m:sup>
                        <m:r>
                          <a:rPr lang="pt-BR" b="0" i="1" smtClean="0">
                            <a:latin typeface="Cambria Math"/>
                            <a:cs typeface="Calibri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 = 53576 habitantes</a:t>
                </a:r>
              </a:p>
              <a:p>
                <a:pPr marL="114300" indent="0">
                  <a:buNone/>
                </a:pPr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Massa de lixo = 53576 </a:t>
                </a:r>
                <a:r>
                  <a:rPr lang="pt-BR" dirty="0" err="1" smtClean="0">
                    <a:latin typeface="Calibri" pitchFamily="34" charset="0"/>
                    <a:cs typeface="Calibri" pitchFamily="34" charset="0"/>
                  </a:rPr>
                  <a:t>hab</a:t>
                </a:r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 x 0,8 kg/</a:t>
                </a:r>
                <a:r>
                  <a:rPr lang="pt-BR" dirty="0" err="1" smtClean="0">
                    <a:latin typeface="Calibri" pitchFamily="34" charset="0"/>
                    <a:cs typeface="Calibri" pitchFamily="34" charset="0"/>
                  </a:rPr>
                  <a:t>hab.dia</a:t>
                </a:r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 x 0,8</a:t>
                </a:r>
              </a:p>
              <a:p>
                <a:pPr marL="114300" indent="0">
                  <a:buNone/>
                </a:pPr>
                <a:r>
                  <a:rPr lang="pt-BR" dirty="0"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                        = 34289 kg/dia x 1 </a:t>
                </a:r>
                <a:r>
                  <a:rPr lang="pt-BR" dirty="0" err="1" smtClean="0">
                    <a:latin typeface="Calibri" pitchFamily="34" charset="0"/>
                    <a:cs typeface="Calibri" pitchFamily="34" charset="0"/>
                  </a:rPr>
                  <a:t>ton</a:t>
                </a:r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/ 1000 kg</a:t>
                </a:r>
              </a:p>
              <a:p>
                <a:pPr marL="114300" indent="0">
                  <a:buNone/>
                </a:pPr>
                <a:r>
                  <a:rPr lang="pt-BR" dirty="0">
                    <a:latin typeface="Calibri" pitchFamily="34" charset="0"/>
                    <a:cs typeface="Calibri" pitchFamily="34" charset="0"/>
                  </a:rPr>
                  <a:t> </a:t>
                </a:r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                        = 34,28 </a:t>
                </a:r>
                <a:r>
                  <a:rPr lang="pt-BR" dirty="0" err="1" smtClean="0">
                    <a:latin typeface="Calibri" pitchFamily="34" charset="0"/>
                    <a:cs typeface="Calibri" pitchFamily="34" charset="0"/>
                  </a:rPr>
                  <a:t>ton</a:t>
                </a:r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/dia</a:t>
                </a:r>
              </a:p>
              <a:p>
                <a:pPr marL="114300" indent="0">
                  <a:buNone/>
                </a:pPr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Volume de lixo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 smtClean="0">
                            <a:latin typeface="Cambria Math"/>
                            <a:cs typeface="Calibri" pitchFamily="34" charset="0"/>
                          </a:rPr>
                        </m:ctrlPr>
                      </m:fPr>
                      <m:num>
                        <m:r>
                          <a:rPr lang="pt-BR" b="0" i="1" smtClean="0">
                            <a:latin typeface="Cambria Math"/>
                            <a:cs typeface="Calibri" pitchFamily="34" charset="0"/>
                          </a:rPr>
                          <m:t>34,28 </m:t>
                        </m:r>
                        <m:r>
                          <a:rPr lang="pt-BR" b="0" i="1" smtClean="0">
                            <a:latin typeface="Cambria Math"/>
                            <a:cs typeface="Calibri" pitchFamily="34" charset="0"/>
                          </a:rPr>
                          <m:t>𝑡𝑜𝑛</m:t>
                        </m:r>
                        <m:r>
                          <a:rPr lang="pt-BR" b="0" i="1" smtClean="0">
                            <a:latin typeface="Cambria Math"/>
                            <a:cs typeface="Calibri" pitchFamily="34" charset="0"/>
                          </a:rPr>
                          <m:t>/</m:t>
                        </m:r>
                        <m:r>
                          <a:rPr lang="pt-BR" b="0" i="1" smtClean="0">
                            <a:latin typeface="Cambria Math"/>
                            <a:cs typeface="Calibri" pitchFamily="34" charset="0"/>
                          </a:rPr>
                          <m:t>𝑑𝑖𝑎</m:t>
                        </m:r>
                      </m:num>
                      <m:den>
                        <m:r>
                          <a:rPr lang="pt-BR" b="0" i="1" smtClean="0">
                            <a:latin typeface="Cambria Math"/>
                            <a:cs typeface="Calibri" pitchFamily="34" charset="0"/>
                          </a:rPr>
                          <m:t>0,8 </m:t>
                        </m:r>
                        <m:r>
                          <a:rPr lang="pt-BR" b="0" i="1" smtClean="0">
                            <a:latin typeface="Cambria Math"/>
                            <a:cs typeface="Calibri" pitchFamily="34" charset="0"/>
                          </a:rPr>
                          <m:t>𝑡</m:t>
                        </m:r>
                        <m:r>
                          <a:rPr lang="pt-BR" b="0" i="1" smtClean="0">
                            <a:latin typeface="Cambria Math"/>
                            <a:cs typeface="Calibri" pitchFamily="34" charset="0"/>
                          </a:rPr>
                          <m:t>/</m:t>
                        </m:r>
                        <m:r>
                          <a:rPr lang="pt-BR" b="0" i="1" smtClean="0">
                            <a:latin typeface="Cambria Math"/>
                            <a:cs typeface="Calibri" pitchFamily="34" charset="0"/>
                          </a:rPr>
                          <m:t>𝑚</m:t>
                        </m:r>
                        <m:r>
                          <a:rPr lang="pt-BR" b="0" i="1" smtClean="0">
                            <a:latin typeface="Cambria Math"/>
                            <a:cs typeface="Calibri" pitchFamily="34" charset="0"/>
                          </a:rPr>
                          <m:t>³</m:t>
                        </m:r>
                      </m:den>
                    </m:f>
                  </m:oMath>
                </a14:m>
                <a:r>
                  <a:rPr lang="pt-BR" dirty="0" smtClean="0">
                    <a:latin typeface="Calibri" pitchFamily="34" charset="0"/>
                    <a:cs typeface="Calibri" pitchFamily="34" charset="0"/>
                  </a:rPr>
                  <a:t> = 42,86 m³/dia</a:t>
                </a:r>
                <a:endParaRPr lang="pt-BR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908720"/>
                <a:ext cx="7825680" cy="5492080"/>
              </a:xfrm>
              <a:blipFill rotWithShape="1">
                <a:blip r:embed="rId2"/>
                <a:stretch>
                  <a:fillRect t="-66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68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76672"/>
                <a:ext cx="7620000" cy="5924128"/>
              </a:xfrm>
            </p:spPr>
            <p:txBody>
              <a:bodyPr/>
              <a:lstStyle/>
              <a:p>
                <a:r>
                  <a:rPr lang="pt-BR" dirty="0" smtClean="0"/>
                  <a:t>5º Ano</a:t>
                </a:r>
              </a:p>
              <a:p>
                <a:pPr marL="114300" indent="0">
                  <a:buNone/>
                </a:pPr>
                <a:r>
                  <a:rPr lang="pt-BR" dirty="0" smtClean="0"/>
                  <a:t>População = 52677 </a:t>
                </a:r>
                <a:r>
                  <a:rPr lang="pt-BR" dirty="0" err="1" smtClean="0"/>
                  <a:t>hab</a:t>
                </a:r>
                <a:r>
                  <a:rPr lang="pt-BR" dirty="0" smtClean="0"/>
                  <a:t> x ( 1 + 0,0085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BR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pt-BR" b="0" i="1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BR" dirty="0" smtClean="0"/>
                  <a:t> = 54954 </a:t>
                </a:r>
                <a:r>
                  <a:rPr lang="pt-BR" dirty="0" err="1" smtClean="0"/>
                  <a:t>hab</a:t>
                </a:r>
                <a:endParaRPr lang="pt-BR" dirty="0" smtClean="0"/>
              </a:p>
              <a:p>
                <a:pPr marL="114300" indent="0">
                  <a:buNone/>
                </a:pPr>
                <a:r>
                  <a:rPr lang="pt-BR" dirty="0" smtClean="0"/>
                  <a:t>Massa de lixo = 54954 </a:t>
                </a:r>
                <a:r>
                  <a:rPr lang="pt-BR" dirty="0" err="1" smtClean="0"/>
                  <a:t>hab</a:t>
                </a:r>
                <a:r>
                  <a:rPr lang="pt-BR" dirty="0" smtClean="0"/>
                  <a:t> x 0,8 kg/</a:t>
                </a:r>
                <a:r>
                  <a:rPr lang="pt-BR" dirty="0" err="1" smtClean="0"/>
                  <a:t>hab.dia</a:t>
                </a:r>
                <a:r>
                  <a:rPr lang="pt-BR" dirty="0" smtClean="0"/>
                  <a:t> x 0,8 </a:t>
                </a:r>
              </a:p>
              <a:p>
                <a:pPr marL="114300" indent="0">
                  <a:buNone/>
                </a:pPr>
                <a:r>
                  <a:rPr lang="pt-BR" dirty="0"/>
                  <a:t> </a:t>
                </a:r>
                <a:r>
                  <a:rPr lang="pt-BR" dirty="0" smtClean="0"/>
                  <a:t>                        = 35171 kg/dia x 1 </a:t>
                </a:r>
                <a:r>
                  <a:rPr lang="pt-BR" dirty="0" err="1" smtClean="0"/>
                  <a:t>ton</a:t>
                </a:r>
                <a:r>
                  <a:rPr lang="pt-BR" dirty="0" smtClean="0"/>
                  <a:t>/1000 kg</a:t>
                </a:r>
              </a:p>
              <a:p>
                <a:pPr marL="114300" indent="0">
                  <a:buNone/>
                </a:pPr>
                <a:r>
                  <a:rPr lang="pt-BR" dirty="0"/>
                  <a:t> </a:t>
                </a:r>
                <a:r>
                  <a:rPr lang="pt-BR" dirty="0" smtClean="0"/>
                  <a:t>                        = 35,17 </a:t>
                </a:r>
                <a:r>
                  <a:rPr lang="pt-BR" dirty="0" err="1" smtClean="0"/>
                  <a:t>ton</a:t>
                </a:r>
                <a:r>
                  <a:rPr lang="pt-BR" dirty="0" smtClean="0"/>
                  <a:t>/dia</a:t>
                </a:r>
              </a:p>
              <a:p>
                <a:pPr marL="114300" indent="0">
                  <a:buNone/>
                </a:pPr>
                <a:r>
                  <a:rPr lang="pt-BR" dirty="0" smtClean="0"/>
                  <a:t>Volume de lixo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t-BR" b="0" i="1" smtClean="0">
                            <a:latin typeface="Cambria Math"/>
                          </a:rPr>
                          <m:t>35,17 </m:t>
                        </m:r>
                        <m:r>
                          <a:rPr lang="pt-BR" b="0" i="1" smtClean="0">
                            <a:latin typeface="Cambria Math"/>
                          </a:rPr>
                          <m:t>𝑡𝑜𝑛</m:t>
                        </m:r>
                        <m:r>
                          <a:rPr lang="pt-BR" b="0" i="1" smtClean="0">
                            <a:latin typeface="Cambria Math"/>
                          </a:rPr>
                          <m:t>/</m:t>
                        </m:r>
                        <m:r>
                          <a:rPr lang="pt-BR" b="0" i="1" smtClean="0">
                            <a:latin typeface="Cambria Math"/>
                          </a:rPr>
                          <m:t>𝑑𝑖𝑎</m:t>
                        </m:r>
                      </m:num>
                      <m:den>
                        <m:r>
                          <a:rPr lang="pt-BR" b="0" i="1" smtClean="0">
                            <a:latin typeface="Cambria Math"/>
                          </a:rPr>
                          <m:t>0,8 </m:t>
                        </m:r>
                        <m:r>
                          <a:rPr lang="pt-BR" b="0" i="1" smtClean="0">
                            <a:latin typeface="Cambria Math"/>
                          </a:rPr>
                          <m:t>𝑡𝑜𝑛</m:t>
                        </m:r>
                        <m:r>
                          <a:rPr lang="pt-BR" b="0" i="1" smtClean="0">
                            <a:latin typeface="Cambria Math"/>
                          </a:rPr>
                          <m:t>/</m:t>
                        </m:r>
                        <m:r>
                          <a:rPr lang="pt-BR" b="0" i="1" smtClean="0">
                            <a:latin typeface="Cambria Math"/>
                          </a:rPr>
                          <m:t>𝑚</m:t>
                        </m:r>
                        <m:r>
                          <a:rPr lang="pt-BR" b="0" i="1" smtClean="0">
                            <a:latin typeface="Cambria Math"/>
                          </a:rPr>
                          <m:t>³</m:t>
                        </m:r>
                      </m:den>
                    </m:f>
                  </m:oMath>
                </a14:m>
                <a:r>
                  <a:rPr lang="pt-BR" dirty="0" smtClean="0"/>
                  <a:t> = 44 m³/dia</a:t>
                </a:r>
              </a:p>
              <a:p>
                <a:r>
                  <a:rPr lang="pt-BR" dirty="0" smtClean="0"/>
                  <a:t>10º Ano</a:t>
                </a:r>
              </a:p>
              <a:p>
                <a:pPr marL="114300" indent="0">
                  <a:buNone/>
                </a:pPr>
                <a:r>
                  <a:rPr lang="pt-BR" dirty="0" smtClean="0"/>
                  <a:t>População = 52677 </a:t>
                </a:r>
                <a:r>
                  <a:rPr lang="pt-BR" dirty="0" err="1" smtClean="0"/>
                  <a:t>hab</a:t>
                </a:r>
                <a:r>
                  <a:rPr lang="pt-BR" dirty="0" smtClean="0"/>
                  <a:t> x ( 1 + 0,0085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BR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pt-BR" b="0" i="1" smtClean="0">
                            <a:latin typeface="Cambria Math"/>
                          </a:rPr>
                          <m:t>10</m:t>
                        </m:r>
                      </m:sup>
                    </m:sSup>
                  </m:oMath>
                </a14:m>
                <a:r>
                  <a:rPr lang="pt-BR" dirty="0" smtClean="0"/>
                  <a:t> = 57330 </a:t>
                </a:r>
                <a:r>
                  <a:rPr lang="pt-BR" dirty="0" err="1" smtClean="0"/>
                  <a:t>hab</a:t>
                </a:r>
                <a:endParaRPr lang="pt-BR" dirty="0" smtClean="0"/>
              </a:p>
              <a:p>
                <a:pPr marL="114300" indent="0">
                  <a:buNone/>
                </a:pPr>
                <a:r>
                  <a:rPr lang="pt-BR" dirty="0" smtClean="0"/>
                  <a:t>Massa de lixo = 57330 </a:t>
                </a:r>
                <a:r>
                  <a:rPr lang="pt-BR" dirty="0" err="1" smtClean="0"/>
                  <a:t>hab</a:t>
                </a:r>
                <a:r>
                  <a:rPr lang="pt-BR" dirty="0" smtClean="0"/>
                  <a:t> x 0,8 kg/</a:t>
                </a:r>
                <a:r>
                  <a:rPr lang="pt-BR" dirty="0" err="1" smtClean="0"/>
                  <a:t>hab.dia</a:t>
                </a:r>
                <a:r>
                  <a:rPr lang="pt-BR" dirty="0" smtClean="0"/>
                  <a:t> x 0,8</a:t>
                </a:r>
              </a:p>
              <a:p>
                <a:pPr marL="114300" indent="0">
                  <a:buNone/>
                </a:pPr>
                <a:r>
                  <a:rPr lang="pt-BR" dirty="0"/>
                  <a:t> </a:t>
                </a:r>
                <a:r>
                  <a:rPr lang="pt-BR" dirty="0" smtClean="0"/>
                  <a:t>                        = 36691 kg/dia x 1 </a:t>
                </a:r>
                <a:r>
                  <a:rPr lang="pt-BR" dirty="0" err="1" smtClean="0"/>
                  <a:t>ton</a:t>
                </a:r>
                <a:r>
                  <a:rPr lang="pt-BR" dirty="0" smtClean="0"/>
                  <a:t>/1000 kg</a:t>
                </a:r>
              </a:p>
              <a:p>
                <a:pPr marL="114300" indent="0">
                  <a:buNone/>
                </a:pPr>
                <a:r>
                  <a:rPr lang="pt-BR" dirty="0"/>
                  <a:t> </a:t>
                </a:r>
                <a:r>
                  <a:rPr lang="pt-BR" dirty="0" smtClean="0"/>
                  <a:t>                        = 36,7 </a:t>
                </a:r>
                <a:r>
                  <a:rPr lang="pt-BR" dirty="0" err="1" smtClean="0"/>
                  <a:t>ton</a:t>
                </a:r>
                <a:r>
                  <a:rPr lang="pt-BR" dirty="0" smtClean="0"/>
                  <a:t>/dia</a:t>
                </a:r>
              </a:p>
              <a:p>
                <a:pPr marL="114300" indent="0">
                  <a:buNone/>
                </a:pPr>
                <a:r>
                  <a:rPr lang="pt-BR" dirty="0" smtClean="0"/>
                  <a:t>Volume de lixo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t-BR" b="0" i="1" smtClean="0">
                            <a:latin typeface="Cambria Math"/>
                          </a:rPr>
                          <m:t>36,7 </m:t>
                        </m:r>
                        <m:r>
                          <a:rPr lang="pt-BR" b="0" i="1" smtClean="0">
                            <a:latin typeface="Cambria Math"/>
                          </a:rPr>
                          <m:t>𝑡𝑜𝑛</m:t>
                        </m:r>
                        <m:r>
                          <a:rPr lang="pt-BR" b="0" i="1" smtClean="0">
                            <a:latin typeface="Cambria Math"/>
                          </a:rPr>
                          <m:t>/</m:t>
                        </m:r>
                        <m:r>
                          <a:rPr lang="pt-BR" b="0" i="1" smtClean="0">
                            <a:latin typeface="Cambria Math"/>
                          </a:rPr>
                          <m:t>𝑑𝑖𝑎</m:t>
                        </m:r>
                      </m:num>
                      <m:den>
                        <m:r>
                          <a:rPr lang="pt-BR" b="0" i="1" smtClean="0">
                            <a:latin typeface="Cambria Math"/>
                          </a:rPr>
                          <m:t>0,8 </m:t>
                        </m:r>
                        <m:r>
                          <a:rPr lang="pt-BR" b="0" i="1" smtClean="0">
                            <a:latin typeface="Cambria Math"/>
                          </a:rPr>
                          <m:t>𝑡𝑜𝑛</m:t>
                        </m:r>
                        <m:r>
                          <a:rPr lang="pt-BR" b="0" i="1" smtClean="0">
                            <a:latin typeface="Cambria Math"/>
                          </a:rPr>
                          <m:t>/</m:t>
                        </m:r>
                        <m:r>
                          <a:rPr lang="pt-BR" b="0" i="1" smtClean="0">
                            <a:latin typeface="Cambria Math"/>
                          </a:rPr>
                          <m:t>𝑚</m:t>
                        </m:r>
                        <m:r>
                          <a:rPr lang="pt-BR" b="0" i="1" smtClean="0">
                            <a:latin typeface="Cambria Math"/>
                          </a:rPr>
                          <m:t>³</m:t>
                        </m:r>
                      </m:den>
                    </m:f>
                  </m:oMath>
                </a14:m>
                <a:r>
                  <a:rPr lang="pt-BR" dirty="0" smtClean="0"/>
                  <a:t> = 46 m³/dia</a:t>
                </a:r>
              </a:p>
              <a:p>
                <a:pPr marL="114300" indent="0">
                  <a:buNone/>
                </a:pP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76672"/>
                <a:ext cx="7620000" cy="5924128"/>
              </a:xfrm>
              <a:blipFill rotWithShape="1">
                <a:blip r:embed="rId2"/>
                <a:stretch>
                  <a:fillRect t="-6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841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48680"/>
                <a:ext cx="7620000" cy="5852120"/>
              </a:xfrm>
            </p:spPr>
            <p:txBody>
              <a:bodyPr/>
              <a:lstStyle/>
              <a:p>
                <a:r>
                  <a:rPr lang="pt-BR" dirty="0" smtClean="0"/>
                  <a:t>20º Ano</a:t>
                </a:r>
              </a:p>
              <a:p>
                <a:pPr marL="114300" indent="0">
                  <a:buNone/>
                </a:pPr>
                <a:r>
                  <a:rPr lang="pt-BR" dirty="0" smtClean="0"/>
                  <a:t>População= 52677 </a:t>
                </a:r>
                <a:r>
                  <a:rPr lang="pt-BR" dirty="0" err="1" smtClean="0"/>
                  <a:t>hab</a:t>
                </a:r>
                <a:r>
                  <a:rPr lang="pt-BR" dirty="0" smtClean="0"/>
                  <a:t> x ( 1+ 0,0085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BR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pt-BR" b="0" i="1" smtClean="0">
                            <a:latin typeface="Cambria Math"/>
                          </a:rPr>
                          <m:t>20</m:t>
                        </m:r>
                      </m:sup>
                    </m:sSup>
                  </m:oMath>
                </a14:m>
                <a:r>
                  <a:rPr lang="pt-BR" dirty="0" smtClean="0"/>
                  <a:t>= 62393 </a:t>
                </a:r>
                <a:r>
                  <a:rPr lang="pt-BR" dirty="0" err="1" smtClean="0"/>
                  <a:t>hab</a:t>
                </a:r>
                <a:endParaRPr lang="pt-BR" dirty="0" smtClean="0"/>
              </a:p>
              <a:p>
                <a:pPr marL="114300" indent="0">
                  <a:buNone/>
                </a:pPr>
                <a:r>
                  <a:rPr lang="pt-BR" dirty="0" smtClean="0"/>
                  <a:t>Massa de lixo = 62393 </a:t>
                </a:r>
                <a:r>
                  <a:rPr lang="pt-BR" dirty="0" err="1" smtClean="0"/>
                  <a:t>hab</a:t>
                </a:r>
                <a:r>
                  <a:rPr lang="pt-BR" dirty="0" smtClean="0"/>
                  <a:t> x 0,8 kg/</a:t>
                </a:r>
                <a:r>
                  <a:rPr lang="pt-BR" dirty="0" err="1" smtClean="0"/>
                  <a:t>hab.dia</a:t>
                </a:r>
                <a:r>
                  <a:rPr lang="pt-BR" dirty="0" smtClean="0"/>
                  <a:t> x 0,8</a:t>
                </a:r>
              </a:p>
              <a:p>
                <a:pPr marL="114300" indent="0">
                  <a:buNone/>
                </a:pPr>
                <a:r>
                  <a:rPr lang="pt-BR" dirty="0"/>
                  <a:t> </a:t>
                </a:r>
                <a:r>
                  <a:rPr lang="pt-BR" dirty="0" smtClean="0"/>
                  <a:t>                        = 40000 kg/dia x 1 </a:t>
                </a:r>
                <a:r>
                  <a:rPr lang="pt-BR" dirty="0" err="1" smtClean="0"/>
                  <a:t>ton</a:t>
                </a:r>
                <a:r>
                  <a:rPr lang="pt-BR" dirty="0" smtClean="0"/>
                  <a:t>/1000 kg</a:t>
                </a:r>
              </a:p>
              <a:p>
                <a:pPr marL="114300" indent="0">
                  <a:buNone/>
                </a:pPr>
                <a:r>
                  <a:rPr lang="pt-BR" dirty="0"/>
                  <a:t> </a:t>
                </a:r>
                <a:r>
                  <a:rPr lang="pt-BR" dirty="0" smtClean="0"/>
                  <a:t>                        = 40 </a:t>
                </a:r>
                <a:r>
                  <a:rPr lang="pt-BR" dirty="0" err="1" smtClean="0"/>
                  <a:t>ton</a:t>
                </a:r>
                <a:r>
                  <a:rPr lang="pt-BR" dirty="0" smtClean="0"/>
                  <a:t>/dia</a:t>
                </a:r>
              </a:p>
              <a:p>
                <a:pPr marL="114300" indent="0">
                  <a:buNone/>
                </a:pPr>
                <a:r>
                  <a:rPr lang="pt-BR" dirty="0" smtClean="0"/>
                  <a:t>Volume de lixo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t-BR" b="0" i="1" smtClean="0">
                            <a:latin typeface="Cambria Math"/>
                          </a:rPr>
                          <m:t>40 </m:t>
                        </m:r>
                        <m:r>
                          <a:rPr lang="pt-BR" b="0" i="1" smtClean="0">
                            <a:latin typeface="Cambria Math"/>
                          </a:rPr>
                          <m:t>𝑡𝑜𝑛</m:t>
                        </m:r>
                        <m:r>
                          <a:rPr lang="pt-BR" b="0" i="1" smtClean="0">
                            <a:latin typeface="Cambria Math"/>
                          </a:rPr>
                          <m:t>/</m:t>
                        </m:r>
                        <m:r>
                          <a:rPr lang="pt-BR" b="0" i="1" smtClean="0">
                            <a:latin typeface="Cambria Math"/>
                          </a:rPr>
                          <m:t>𝑑𝑖𝑎</m:t>
                        </m:r>
                      </m:num>
                      <m:den>
                        <m:r>
                          <a:rPr lang="pt-BR" b="0" i="1" smtClean="0">
                            <a:latin typeface="Cambria Math"/>
                          </a:rPr>
                          <m:t>0,8 </m:t>
                        </m:r>
                        <m:r>
                          <a:rPr lang="pt-BR" b="0" i="1" smtClean="0">
                            <a:latin typeface="Cambria Math"/>
                          </a:rPr>
                          <m:t>𝑡𝑜𝑛</m:t>
                        </m:r>
                        <m:r>
                          <a:rPr lang="pt-BR" b="0" i="1" smtClean="0">
                            <a:latin typeface="Cambria Math"/>
                          </a:rPr>
                          <m:t>/</m:t>
                        </m:r>
                        <m:r>
                          <a:rPr lang="pt-BR" b="0" i="1" smtClean="0">
                            <a:latin typeface="Cambria Math"/>
                          </a:rPr>
                          <m:t>𝑚</m:t>
                        </m:r>
                        <m:r>
                          <a:rPr lang="pt-BR" b="0" i="1" smtClean="0">
                            <a:latin typeface="Cambria Math"/>
                          </a:rPr>
                          <m:t>³</m:t>
                        </m:r>
                      </m:den>
                    </m:f>
                  </m:oMath>
                </a14:m>
                <a:r>
                  <a:rPr lang="pt-BR" dirty="0" smtClean="0"/>
                  <a:t> = 50 m³/dia</a:t>
                </a:r>
              </a:p>
              <a:p>
                <a:r>
                  <a:rPr lang="pt-BR" dirty="0" smtClean="0"/>
                  <a:t>Ordem de abertura ( Frente de trabalho)</a:t>
                </a:r>
              </a:p>
              <a:p>
                <a:r>
                  <a:rPr lang="pt-BR" dirty="0" smtClean="0"/>
                  <a:t>Adotado  44 m³/dia</a:t>
                </a:r>
              </a:p>
              <a:p>
                <a:r>
                  <a:rPr lang="pt-BR" dirty="0" smtClean="0"/>
                  <a:t>Abertura das valas mensal ( 30 dias)</a:t>
                </a:r>
              </a:p>
              <a:p>
                <a:pPr marL="114300" indent="0">
                  <a:buNone/>
                </a:pPr>
                <a:r>
                  <a:rPr lang="pt-BR" dirty="0" smtClean="0"/>
                  <a:t>Volume da vala = 44 m³/dia x 30 dias = 1320 m³</a:t>
                </a: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48680"/>
                <a:ext cx="7620000" cy="5852120"/>
              </a:xfrm>
              <a:blipFill rotWithShape="1">
                <a:blip r:embed="rId2"/>
                <a:stretch>
                  <a:fillRect t="-6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744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924128"/>
          </a:xfrm>
        </p:spPr>
        <p:txBody>
          <a:bodyPr/>
          <a:lstStyle/>
          <a:p>
            <a:r>
              <a:rPr lang="pt-BR" dirty="0" smtClean="0"/>
              <a:t>Área da vala:</a:t>
            </a:r>
          </a:p>
          <a:p>
            <a:r>
              <a:rPr lang="pt-BR" dirty="0" smtClean="0"/>
              <a:t>Adotando uma altura de 5 metros, temos:</a:t>
            </a:r>
          </a:p>
          <a:p>
            <a:pPr marL="114300" indent="0">
              <a:buNone/>
            </a:pPr>
            <a:r>
              <a:rPr lang="pt-BR" dirty="0" smtClean="0"/>
              <a:t>Volume = Área  x altura</a:t>
            </a:r>
          </a:p>
          <a:p>
            <a:pPr marL="114300" indent="0">
              <a:buNone/>
            </a:pPr>
            <a:r>
              <a:rPr lang="pt-BR" dirty="0" smtClean="0"/>
              <a:t>1320 m³ = Área x 5 m</a:t>
            </a:r>
          </a:p>
          <a:p>
            <a:pPr marL="114300" indent="0">
              <a:buNone/>
            </a:pPr>
            <a:r>
              <a:rPr lang="pt-BR" dirty="0" smtClean="0"/>
              <a:t>Área = 264 m²</a:t>
            </a:r>
          </a:p>
          <a:p>
            <a:r>
              <a:rPr lang="pt-BR" dirty="0" smtClean="0"/>
              <a:t>Comprimento ( C ) e Largura ( L ):</a:t>
            </a:r>
          </a:p>
          <a:p>
            <a:r>
              <a:rPr lang="pt-BR" dirty="0" smtClean="0"/>
              <a:t>Adotando uma relação C = 3 x L</a:t>
            </a:r>
          </a:p>
          <a:p>
            <a:r>
              <a:rPr lang="pt-BR" dirty="0" smtClean="0"/>
              <a:t>Área = L x C, substituindo C, temos:</a:t>
            </a:r>
          </a:p>
          <a:p>
            <a:r>
              <a:rPr lang="pt-BR" dirty="0" smtClean="0"/>
              <a:t>Área = 3L²</a:t>
            </a:r>
          </a:p>
          <a:p>
            <a:pPr marL="114300" indent="0">
              <a:buNone/>
            </a:pPr>
            <a:r>
              <a:rPr lang="pt-BR" dirty="0" smtClean="0"/>
              <a:t>264 m² = 3L²</a:t>
            </a:r>
          </a:p>
          <a:p>
            <a:pPr marL="114300" indent="0">
              <a:buNone/>
            </a:pPr>
            <a:r>
              <a:rPr lang="pt-BR" dirty="0" smtClean="0"/>
              <a:t>L² = 88 m²</a:t>
            </a:r>
          </a:p>
          <a:p>
            <a:pPr marL="114300" indent="0">
              <a:buNone/>
            </a:pPr>
            <a:r>
              <a:rPr lang="pt-BR" dirty="0" smtClean="0"/>
              <a:t>L = 9,5 m, substituindo L:</a:t>
            </a:r>
          </a:p>
          <a:p>
            <a:pPr marL="114300" indent="0">
              <a:buNone/>
            </a:pPr>
            <a:r>
              <a:rPr lang="pt-BR" dirty="0" smtClean="0"/>
              <a:t>C = 3 x 9,5 m</a:t>
            </a:r>
          </a:p>
          <a:p>
            <a:pPr marL="114300" indent="0">
              <a:buNone/>
            </a:pPr>
            <a:r>
              <a:rPr lang="pt-BR" dirty="0"/>
              <a:t>C</a:t>
            </a:r>
            <a:r>
              <a:rPr lang="pt-BR" dirty="0" smtClean="0"/>
              <a:t> = 30 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609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411759" y="629980"/>
            <a:ext cx="2914885" cy="5319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3185126" y="296646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Vala Mensal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5326645" y="629980"/>
            <a:ext cx="1033068" cy="5319300"/>
            <a:chOff x="5084112" y="548680"/>
            <a:chExt cx="1033068" cy="2880320"/>
          </a:xfrm>
        </p:grpSpPr>
        <p:sp>
          <p:nvSpPr>
            <p:cNvPr id="6" name="Colchete direito 5"/>
            <p:cNvSpPr/>
            <p:nvPr/>
          </p:nvSpPr>
          <p:spPr>
            <a:xfrm>
              <a:off x="5084112" y="548680"/>
              <a:ext cx="216024" cy="2880320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CaixaDeTexto 6"/>
            <p:cNvSpPr txBox="1"/>
            <p:nvPr/>
          </p:nvSpPr>
          <p:spPr>
            <a:xfrm>
              <a:off x="5138828" y="1786250"/>
              <a:ext cx="978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/>
                <a:t>30 m</a:t>
              </a:r>
              <a:endParaRPr lang="pt-BR" b="1" dirty="0"/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2411759" y="24775"/>
            <a:ext cx="2914885" cy="571084"/>
            <a:chOff x="3077001" y="260648"/>
            <a:chExt cx="2016225" cy="571084"/>
          </a:xfrm>
        </p:grpSpPr>
        <p:sp>
          <p:nvSpPr>
            <p:cNvPr id="8" name="Colchete direito 7"/>
            <p:cNvSpPr/>
            <p:nvPr/>
          </p:nvSpPr>
          <p:spPr>
            <a:xfrm rot="16200000">
              <a:off x="3977101" y="-284394"/>
              <a:ext cx="216026" cy="2016225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3491880" y="260648"/>
              <a:ext cx="12420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/>
                <a:t>9,5 m</a:t>
              </a:r>
              <a:endParaRPr lang="pt-BR" b="1" dirty="0"/>
            </a:p>
          </p:txBody>
        </p:sp>
      </p:grpSp>
      <p:cxnSp>
        <p:nvCxnSpPr>
          <p:cNvPr id="15" name="Conector reto 14"/>
          <p:cNvCxnSpPr/>
          <p:nvPr/>
        </p:nvCxnSpPr>
        <p:spPr>
          <a:xfrm>
            <a:off x="2411759" y="5517232"/>
            <a:ext cx="29148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3185126" y="5517232"/>
            <a:ext cx="1242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1 º Dia</a:t>
            </a:r>
            <a:endParaRPr lang="pt-BR" b="1" dirty="0"/>
          </a:p>
        </p:txBody>
      </p:sp>
      <p:cxnSp>
        <p:nvCxnSpPr>
          <p:cNvPr id="17" name="Conector reto 16"/>
          <p:cNvCxnSpPr/>
          <p:nvPr/>
        </p:nvCxnSpPr>
        <p:spPr>
          <a:xfrm>
            <a:off x="2411758" y="5085184"/>
            <a:ext cx="29148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lchete esquerdo 17"/>
          <p:cNvSpPr/>
          <p:nvPr/>
        </p:nvSpPr>
        <p:spPr>
          <a:xfrm>
            <a:off x="2249740" y="5517232"/>
            <a:ext cx="108011" cy="43204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/>
          <p:cNvSpPr txBox="1"/>
          <p:nvPr/>
        </p:nvSpPr>
        <p:spPr>
          <a:xfrm>
            <a:off x="1547664" y="5517232"/>
            <a:ext cx="75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1,0 m</a:t>
            </a:r>
            <a:endParaRPr lang="pt-BR" b="1" dirty="0"/>
          </a:p>
        </p:txBody>
      </p:sp>
      <p:cxnSp>
        <p:nvCxnSpPr>
          <p:cNvPr id="20" name="Conector reto 19"/>
          <p:cNvCxnSpPr/>
          <p:nvPr/>
        </p:nvCxnSpPr>
        <p:spPr>
          <a:xfrm>
            <a:off x="2411759" y="1052736"/>
            <a:ext cx="29148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3098340" y="645811"/>
            <a:ext cx="1416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30 º Dia 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43830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ência">
  <a:themeElements>
    <a:clrScheme name="Adjacê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Escritório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ê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4665</TotalTime>
  <Words>2323</Words>
  <Application>Microsoft Office PowerPoint</Application>
  <PresentationFormat>Apresentação na tela (4:3)</PresentationFormat>
  <Paragraphs>446</Paragraphs>
  <Slides>44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45" baseType="lpstr">
      <vt:lpstr>Adjacência</vt:lpstr>
      <vt:lpstr>Projeto de Aterros Sanitários</vt:lpstr>
      <vt:lpstr>Tópicos a serem abordados:</vt:lpstr>
      <vt:lpstr>  Decisão do futuro da disposição de lixo no município</vt:lpstr>
      <vt:lpstr>Apresentação do PowerPoint</vt:lpstr>
      <vt:lpstr>Avaliação de Áreas</vt:lpstr>
      <vt:lpstr>Levantamento de dados gerais</vt:lpstr>
      <vt:lpstr>5.2 Pré-seleção de áreas</vt:lpstr>
      <vt:lpstr>Apresentação do PowerPoint</vt:lpstr>
      <vt:lpstr>Apresentação do PowerPoint</vt:lpstr>
      <vt:lpstr>Apresentação do PowerPoint</vt:lpstr>
      <vt:lpstr>Exemplos</vt:lpstr>
      <vt:lpstr>Apresentação do PowerPoint</vt:lpstr>
      <vt:lpstr>Apresentação do PowerPoint</vt:lpstr>
      <vt:lpstr>5.3 Viabilização das áreas pré-selecionadas</vt:lpstr>
      <vt:lpstr>Apresentação do PowerPoint</vt:lpstr>
      <vt:lpstr>Resultados dos estudos para a viabilização das áreas pré-selecionadas</vt:lpstr>
      <vt:lpstr>Licenciamento ambiental</vt:lpstr>
      <vt:lpstr>Projeto de aterros sanitários</vt:lpstr>
      <vt:lpstr>Apresentação do PowerPoint</vt:lpstr>
      <vt:lpstr>Apresentação do PowerPoint</vt:lpstr>
      <vt:lpstr>Componentes do Projeto</vt:lpstr>
      <vt:lpstr>Sistema de operação</vt:lpstr>
      <vt:lpstr>Sistema de impermeabilização de base </vt:lpstr>
      <vt:lpstr>Apresentação do PowerPoint</vt:lpstr>
      <vt:lpstr>Apresentação do PowerPoint</vt:lpstr>
      <vt:lpstr>Sistema de cobertura dos resíduos</vt:lpstr>
      <vt:lpstr>Apresentação do PowerPoint</vt:lpstr>
      <vt:lpstr>Sistema de drenagem de águas pluviais</vt:lpstr>
      <vt:lpstr>Apresentação do PowerPoint</vt:lpstr>
      <vt:lpstr>Sistema de drenagem de percolados</vt:lpstr>
      <vt:lpstr>Vazão de lixiviado (Método Suiço)</vt:lpstr>
      <vt:lpstr>Sistema de tratamento dos lixiviados</vt:lpstr>
      <vt:lpstr>Sistema de drenagem e tratamento do biogás</vt:lpstr>
      <vt:lpstr>Sistema de monitoramento</vt:lpstr>
      <vt:lpstr>Apresentação do PowerPoint</vt:lpstr>
      <vt:lpstr>Apresentação do PowerPoint</vt:lpstr>
      <vt:lpstr>Apresentação do PowerPoint</vt:lpstr>
      <vt:lpstr>Fechamento do Aterro</vt:lpstr>
      <vt:lpstr>Atividade </vt:lpstr>
      <vt:lpstr>Resolução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Usuario</cp:lastModifiedBy>
  <cp:revision>182</cp:revision>
  <dcterms:created xsi:type="dcterms:W3CDTF">2011-05-16T23:10:10Z</dcterms:created>
  <dcterms:modified xsi:type="dcterms:W3CDTF">2011-05-27T10:09:54Z</dcterms:modified>
</cp:coreProperties>
</file>